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14" r:id="rId2"/>
    <p:sldId id="471" r:id="rId3"/>
    <p:sldId id="475" r:id="rId4"/>
    <p:sldId id="465" r:id="rId5"/>
    <p:sldId id="466" r:id="rId6"/>
    <p:sldId id="467" r:id="rId7"/>
    <p:sldId id="461" r:id="rId8"/>
    <p:sldId id="444" r:id="rId9"/>
    <p:sldId id="474" r:id="rId10"/>
    <p:sldId id="472" r:id="rId11"/>
    <p:sldId id="445" r:id="rId12"/>
    <p:sldId id="484" r:id="rId13"/>
    <p:sldId id="485" r:id="rId14"/>
    <p:sldId id="486" r:id="rId15"/>
    <p:sldId id="487" r:id="rId16"/>
    <p:sldId id="433" r:id="rId17"/>
  </p:sldIdLst>
  <p:sldSz cx="18291175" cy="10287000"/>
  <p:notesSz cx="6797675" cy="9926638"/>
  <p:defaultTextStyle>
    <a:defPPr>
      <a:defRPr lang="pl-PL"/>
    </a:defPPr>
    <a:lvl1pPr marL="0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513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3027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540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6054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2567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9081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5594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2108" algn="l" defTabSz="1633027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53FF"/>
    <a:srgbClr val="6F1DB3"/>
    <a:srgbClr val="320CD6"/>
    <a:srgbClr val="5200DD"/>
    <a:srgbClr val="3F08C8"/>
    <a:srgbClr val="2A0AB2"/>
    <a:srgbClr val="000043"/>
    <a:srgbClr val="2553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78" autoAdjust="0"/>
  </p:normalViewPr>
  <p:slideViewPr>
    <p:cSldViewPr>
      <p:cViewPr varScale="1">
        <p:scale>
          <a:sx n="77" d="100"/>
          <a:sy n="77" d="100"/>
        </p:scale>
        <p:origin x="414" y="90"/>
      </p:cViewPr>
      <p:guideLst>
        <p:guide orient="horz" pos="3240"/>
        <p:guide pos="57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gidus\1%20Controlling\Controlling%20operacyjny\1.%20Bazy%20danych\Prezentacje%20finansowe\2019_2020_1Q\Dane%20finansowe%201Q%202019_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ygidus\1%20Controlling\Controlling%20operacyjny\1.%20Bazy%20danych\Prezentacje%20finansowe\2019_2020_1Q\Dane%20finansowe%201Q%202019_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830493613938288E-2"/>
          <c:y val="2.0059722546898397E-2"/>
          <c:w val="0.93075268933678823"/>
          <c:h val="0.85652516784402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sprzed_ebitda!$D$2</c:f>
              <c:strCache>
                <c:ptCount val="1"/>
                <c:pt idx="0">
                  <c:v>Przychody ze sprzedaży ogółem w TPLN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sprzed_ebitda!$C$3:$C$6</c:f>
              <c:strCache>
                <c:ptCount val="4"/>
                <c:pt idx="0">
                  <c:v>1Q 2016/2017</c:v>
                </c:pt>
                <c:pt idx="1">
                  <c:v>1Q 2017/2018</c:v>
                </c:pt>
                <c:pt idx="2">
                  <c:v>1Q 2018/2019</c:v>
                </c:pt>
                <c:pt idx="3">
                  <c:v>1Q 2019/2020</c:v>
                </c:pt>
              </c:strCache>
            </c:strRef>
          </c:cat>
          <c:val>
            <c:numRef>
              <c:f>sprzed_ebitda!$D$3:$D$6</c:f>
              <c:numCache>
                <c:formatCode>#,##0</c:formatCode>
                <c:ptCount val="4"/>
                <c:pt idx="0">
                  <c:v>22399</c:v>
                </c:pt>
                <c:pt idx="1">
                  <c:v>52960</c:v>
                </c:pt>
                <c:pt idx="2">
                  <c:v>53558.71903</c:v>
                </c:pt>
                <c:pt idx="3">
                  <c:v>50131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B5-41F7-869B-4BE8AC889E83}"/>
            </c:ext>
          </c:extLst>
        </c:ser>
        <c:ser>
          <c:idx val="1"/>
          <c:order val="1"/>
          <c:tx>
            <c:strRef>
              <c:f>sprzed_ebitda!$E$2</c:f>
              <c:strCache>
                <c:ptCount val="1"/>
                <c:pt idx="0">
                  <c:v>EBITDA w TPLN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5715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sprzed_ebitda!$C$3:$C$6</c:f>
              <c:strCache>
                <c:ptCount val="4"/>
                <c:pt idx="0">
                  <c:v>1Q 2016/2017</c:v>
                </c:pt>
                <c:pt idx="1">
                  <c:v>1Q 2017/2018</c:v>
                </c:pt>
                <c:pt idx="2">
                  <c:v>1Q 2018/2019</c:v>
                </c:pt>
                <c:pt idx="3">
                  <c:v>1Q 2019/2020</c:v>
                </c:pt>
              </c:strCache>
            </c:strRef>
          </c:cat>
          <c:val>
            <c:numRef>
              <c:f>sprzed_ebitda!$E$3:$E$6</c:f>
              <c:numCache>
                <c:formatCode>_-* #,##0\ _z_ł_-;\-* #,##0\ _z_ł_-;_-* "-"??\ _z_ł_-;_-@_-</c:formatCode>
                <c:ptCount val="4"/>
                <c:pt idx="0">
                  <c:v>4475</c:v>
                </c:pt>
                <c:pt idx="1">
                  <c:v>5667</c:v>
                </c:pt>
                <c:pt idx="2">
                  <c:v>7749.0576700000038</c:v>
                </c:pt>
                <c:pt idx="3">
                  <c:v>6878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B5-41F7-869B-4BE8AC889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"/>
        <c:axId val="449294432"/>
        <c:axId val="449291296"/>
      </c:barChart>
      <c:lineChart>
        <c:grouping val="standard"/>
        <c:varyColors val="0"/>
        <c:ser>
          <c:idx val="3"/>
          <c:order val="2"/>
          <c:tx>
            <c:strRef>
              <c:f>sprzed_ebitda!$F$2</c:f>
              <c:strCache>
                <c:ptCount val="1"/>
                <c:pt idx="0">
                  <c:v>Marża EBITDA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sprzed_ebitda!$C$3:$C$6</c:f>
              <c:strCache>
                <c:ptCount val="4"/>
                <c:pt idx="0">
                  <c:v>1Q 2016/2017</c:v>
                </c:pt>
                <c:pt idx="1">
                  <c:v>1Q 2017/2018</c:v>
                </c:pt>
                <c:pt idx="2">
                  <c:v>1Q 2018/2019</c:v>
                </c:pt>
                <c:pt idx="3">
                  <c:v>1Q 2019/2020</c:v>
                </c:pt>
              </c:strCache>
            </c:strRef>
          </c:cat>
          <c:val>
            <c:numRef>
              <c:f>sprzed_ebitda!$F$3:$F$6</c:f>
              <c:numCache>
                <c:formatCode>0.0%</c:formatCode>
                <c:ptCount val="4"/>
                <c:pt idx="0">
                  <c:v>0.19978570471896068</c:v>
                </c:pt>
                <c:pt idx="1">
                  <c:v>0.10700528700906345</c:v>
                </c:pt>
                <c:pt idx="2">
                  <c:v>0.14468340188755263</c:v>
                </c:pt>
                <c:pt idx="3">
                  <c:v>0.13720053459934969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FB5-41F7-869B-4BE8AC889E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9295216"/>
        <c:axId val="449292472"/>
      </c:lineChart>
      <c:catAx>
        <c:axId val="44929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449291296"/>
        <c:crosses val="autoZero"/>
        <c:auto val="1"/>
        <c:lblAlgn val="ctr"/>
        <c:lblOffset val="100"/>
        <c:noMultiLvlLbl val="0"/>
      </c:catAx>
      <c:valAx>
        <c:axId val="449291296"/>
        <c:scaling>
          <c:orientation val="minMax"/>
          <c:max val="6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449294432"/>
        <c:crosses val="autoZero"/>
        <c:crossBetween val="between"/>
        <c:majorUnit val="20000"/>
      </c:valAx>
      <c:valAx>
        <c:axId val="44929247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449295216"/>
        <c:crosses val="max"/>
        <c:crossBetween val="between"/>
        <c:majorUnit val="5000"/>
      </c:valAx>
      <c:catAx>
        <c:axId val="449295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492924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85576999448009"/>
          <c:y val="0.93151869145459654"/>
          <c:w val="0.77531639137955621"/>
          <c:h val="6.0893533631463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latin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831560550267908E-2"/>
          <c:y val="1.9545008432894653E-2"/>
          <c:w val="0.92887052088525135"/>
          <c:h val="0.87930152827415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sprzed_ebitda!$D$27</c:f>
              <c:strCache>
                <c:ptCount val="1"/>
                <c:pt idx="0">
                  <c:v>Przychody ze sprzedaży ogółem w TPLN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sprzed_ebitda!$C$28:$C$31</c:f>
              <c:strCache>
                <c:ptCount val="4"/>
                <c:pt idx="0">
                  <c:v>1Q 2016/2017</c:v>
                </c:pt>
                <c:pt idx="1">
                  <c:v>1Q 2017/2018</c:v>
                </c:pt>
                <c:pt idx="2">
                  <c:v>1Q 2018/2019</c:v>
                </c:pt>
                <c:pt idx="3">
                  <c:v>1Q 2019/2020</c:v>
                </c:pt>
              </c:strCache>
            </c:strRef>
          </c:cat>
          <c:val>
            <c:numRef>
              <c:f>sprzed_ebitda!$D$28:$D$31</c:f>
              <c:numCache>
                <c:formatCode>#,##0</c:formatCode>
                <c:ptCount val="4"/>
                <c:pt idx="0">
                  <c:v>22399</c:v>
                </c:pt>
                <c:pt idx="1">
                  <c:v>20907</c:v>
                </c:pt>
                <c:pt idx="2">
                  <c:v>21856.049560000003</c:v>
                </c:pt>
                <c:pt idx="3">
                  <c:v>23473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23-436E-AE56-E10EA1CAC426}"/>
            </c:ext>
          </c:extLst>
        </c:ser>
        <c:ser>
          <c:idx val="1"/>
          <c:order val="1"/>
          <c:tx>
            <c:strRef>
              <c:f>sprzed_ebitda!$E$27</c:f>
              <c:strCache>
                <c:ptCount val="1"/>
                <c:pt idx="0">
                  <c:v>EBITDA w TPLN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sprzed_ebitda!$C$28:$C$31</c:f>
              <c:strCache>
                <c:ptCount val="4"/>
                <c:pt idx="0">
                  <c:v>1Q 2016/2017</c:v>
                </c:pt>
                <c:pt idx="1">
                  <c:v>1Q 2017/2018</c:v>
                </c:pt>
                <c:pt idx="2">
                  <c:v>1Q 2018/2019</c:v>
                </c:pt>
                <c:pt idx="3">
                  <c:v>1Q 2019/2020</c:v>
                </c:pt>
              </c:strCache>
            </c:strRef>
          </c:cat>
          <c:val>
            <c:numRef>
              <c:f>sprzed_ebitda!$E$28:$E$31</c:f>
              <c:numCache>
                <c:formatCode>_-* #,##0\ _z_ł_-;\-* #,##0\ _z_ł_-;_-* "-"??\ _z_ł_-;_-@_-</c:formatCode>
                <c:ptCount val="4"/>
                <c:pt idx="0">
                  <c:v>4475</c:v>
                </c:pt>
                <c:pt idx="1">
                  <c:v>3062</c:v>
                </c:pt>
                <c:pt idx="2">
                  <c:v>4285.8180500000071</c:v>
                </c:pt>
                <c:pt idx="3">
                  <c:v>4167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23-436E-AE56-E10EA1CAC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1"/>
        <c:axId val="962463384"/>
        <c:axId val="962464560"/>
      </c:barChart>
      <c:lineChart>
        <c:grouping val="standard"/>
        <c:varyColors val="0"/>
        <c:ser>
          <c:idx val="3"/>
          <c:order val="2"/>
          <c:tx>
            <c:strRef>
              <c:f>sprzed_ebitda!$F$27</c:f>
              <c:strCache>
                <c:ptCount val="1"/>
                <c:pt idx="0">
                  <c:v>Marża EBITDA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sprzed_ebitda!$C$28:$C$31</c:f>
              <c:strCache>
                <c:ptCount val="4"/>
                <c:pt idx="0">
                  <c:v>1Q 2016/2017</c:v>
                </c:pt>
                <c:pt idx="1">
                  <c:v>1Q 2017/2018</c:v>
                </c:pt>
                <c:pt idx="2">
                  <c:v>1Q 2018/2019</c:v>
                </c:pt>
                <c:pt idx="3">
                  <c:v>1Q 2019/2020</c:v>
                </c:pt>
              </c:strCache>
            </c:strRef>
          </c:cat>
          <c:val>
            <c:numRef>
              <c:f>sprzed_ebitda!$F$28:$F$31</c:f>
              <c:numCache>
                <c:formatCode>0.0%</c:formatCode>
                <c:ptCount val="4"/>
                <c:pt idx="0">
                  <c:v>0.19978570471896068</c:v>
                </c:pt>
                <c:pt idx="1">
                  <c:v>0.14645812407327688</c:v>
                </c:pt>
                <c:pt idx="2">
                  <c:v>0.19609298735503081</c:v>
                </c:pt>
                <c:pt idx="3">
                  <c:v>0.17752311166020535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923-436E-AE56-E10EA1CAC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2465344"/>
        <c:axId val="962464952"/>
      </c:lineChart>
      <c:catAx>
        <c:axId val="962463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962464560"/>
        <c:crosses val="autoZero"/>
        <c:auto val="1"/>
        <c:lblAlgn val="ctr"/>
        <c:lblOffset val="100"/>
        <c:noMultiLvlLbl val="0"/>
      </c:catAx>
      <c:valAx>
        <c:axId val="962464560"/>
        <c:scaling>
          <c:orientation val="minMax"/>
          <c:max val="3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962463384"/>
        <c:crosses val="autoZero"/>
        <c:crossBetween val="between"/>
        <c:majorUnit val="10000"/>
      </c:valAx>
      <c:valAx>
        <c:axId val="96246495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pl-PL"/>
          </a:p>
        </c:txPr>
        <c:crossAx val="962465344"/>
        <c:crosses val="max"/>
        <c:crossBetween val="between"/>
        <c:majorUnit val="5000"/>
      </c:valAx>
      <c:catAx>
        <c:axId val="9624653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624649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185576999448009"/>
          <c:y val="0.93151869145459654"/>
          <c:w val="0.77531639137955621"/>
          <c:h val="6.08935336314639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>
          <a:latin typeface="Arial" panose="020B0604020202020204" pitchFamily="34" charset="0"/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1D95D-375A-4BE6-A381-9D27EC7B61AC}" type="datetimeFigureOut">
              <a:rPr lang="pl-PL" smtClean="0"/>
              <a:t>2020-05-05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23750-5F67-4797-ABD9-FCDE9324688E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504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838" y="3195638"/>
            <a:ext cx="15547499" cy="22050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676" y="5829300"/>
            <a:ext cx="12803823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6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9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5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2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528555" y="619125"/>
            <a:ext cx="8231029" cy="13165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9119" y="619125"/>
            <a:ext cx="24394584" cy="131659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877" y="6610351"/>
            <a:ext cx="15547499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877" y="4360070"/>
            <a:ext cx="15547499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51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302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54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60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567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908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559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210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9117" y="3600450"/>
            <a:ext cx="16312808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446779" y="3600450"/>
            <a:ext cx="16312806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59" y="411957"/>
            <a:ext cx="16462058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559" y="2302670"/>
            <a:ext cx="8081779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513" indent="0">
              <a:buNone/>
              <a:defRPr sz="3600" b="1"/>
            </a:lvl2pPr>
            <a:lvl3pPr marL="1633027" indent="0">
              <a:buNone/>
              <a:defRPr sz="3200" b="1"/>
            </a:lvl3pPr>
            <a:lvl4pPr marL="2449540" indent="0">
              <a:buNone/>
              <a:defRPr sz="2900" b="1"/>
            </a:lvl4pPr>
            <a:lvl5pPr marL="3266054" indent="0">
              <a:buNone/>
              <a:defRPr sz="2900" b="1"/>
            </a:lvl5pPr>
            <a:lvl6pPr marL="4082567" indent="0">
              <a:buNone/>
              <a:defRPr sz="2900" b="1"/>
            </a:lvl6pPr>
            <a:lvl7pPr marL="4899081" indent="0">
              <a:buNone/>
              <a:defRPr sz="2900" b="1"/>
            </a:lvl7pPr>
            <a:lvl8pPr marL="5715594" indent="0">
              <a:buNone/>
              <a:defRPr sz="2900" b="1"/>
            </a:lvl8pPr>
            <a:lvl9pPr marL="6532108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559" y="3262313"/>
            <a:ext cx="8081779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1664" y="2302670"/>
            <a:ext cx="8084953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513" indent="0">
              <a:buNone/>
              <a:defRPr sz="3600" b="1"/>
            </a:lvl2pPr>
            <a:lvl3pPr marL="1633027" indent="0">
              <a:buNone/>
              <a:defRPr sz="3200" b="1"/>
            </a:lvl3pPr>
            <a:lvl4pPr marL="2449540" indent="0">
              <a:buNone/>
              <a:defRPr sz="2900" b="1"/>
            </a:lvl4pPr>
            <a:lvl5pPr marL="3266054" indent="0">
              <a:buNone/>
              <a:defRPr sz="2900" b="1"/>
            </a:lvl5pPr>
            <a:lvl6pPr marL="4082567" indent="0">
              <a:buNone/>
              <a:defRPr sz="2900" b="1"/>
            </a:lvl6pPr>
            <a:lvl7pPr marL="4899081" indent="0">
              <a:buNone/>
              <a:defRPr sz="2900" b="1"/>
            </a:lvl7pPr>
            <a:lvl8pPr marL="5715594" indent="0">
              <a:buNone/>
              <a:defRPr sz="2900" b="1"/>
            </a:lvl8pPr>
            <a:lvl9pPr marL="6532108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1664" y="3262313"/>
            <a:ext cx="8084953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560" y="409575"/>
            <a:ext cx="6017671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1341" y="409576"/>
            <a:ext cx="10225275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560" y="2152651"/>
            <a:ext cx="6017671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513" indent="0">
              <a:buNone/>
              <a:defRPr sz="2100"/>
            </a:lvl2pPr>
            <a:lvl3pPr marL="1633027" indent="0">
              <a:buNone/>
              <a:defRPr sz="1800"/>
            </a:lvl3pPr>
            <a:lvl4pPr marL="2449540" indent="0">
              <a:buNone/>
              <a:defRPr sz="1600"/>
            </a:lvl4pPr>
            <a:lvl5pPr marL="3266054" indent="0">
              <a:buNone/>
              <a:defRPr sz="1600"/>
            </a:lvl5pPr>
            <a:lvl6pPr marL="4082567" indent="0">
              <a:buNone/>
              <a:defRPr sz="1600"/>
            </a:lvl6pPr>
            <a:lvl7pPr marL="4899081" indent="0">
              <a:buNone/>
              <a:defRPr sz="1600"/>
            </a:lvl7pPr>
            <a:lvl8pPr marL="5715594" indent="0">
              <a:buNone/>
              <a:defRPr sz="1600"/>
            </a:lvl8pPr>
            <a:lvl9pPr marL="6532108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5198" y="7200900"/>
            <a:ext cx="10974705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5198" y="919163"/>
            <a:ext cx="10974705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513" indent="0">
              <a:buNone/>
              <a:defRPr sz="5000"/>
            </a:lvl2pPr>
            <a:lvl3pPr marL="1633027" indent="0">
              <a:buNone/>
              <a:defRPr sz="4300"/>
            </a:lvl3pPr>
            <a:lvl4pPr marL="2449540" indent="0">
              <a:buNone/>
              <a:defRPr sz="3600"/>
            </a:lvl4pPr>
            <a:lvl5pPr marL="3266054" indent="0">
              <a:buNone/>
              <a:defRPr sz="3600"/>
            </a:lvl5pPr>
            <a:lvl6pPr marL="4082567" indent="0">
              <a:buNone/>
              <a:defRPr sz="3600"/>
            </a:lvl6pPr>
            <a:lvl7pPr marL="4899081" indent="0">
              <a:buNone/>
              <a:defRPr sz="3600"/>
            </a:lvl7pPr>
            <a:lvl8pPr marL="5715594" indent="0">
              <a:buNone/>
              <a:defRPr sz="3600"/>
            </a:lvl8pPr>
            <a:lvl9pPr marL="6532108" indent="0">
              <a:buNone/>
              <a:defRPr sz="3600"/>
            </a:lvl9pPr>
          </a:lstStyle>
          <a:p>
            <a:endParaRPr lang="pl-P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5198" y="8051007"/>
            <a:ext cx="10974705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513" indent="0">
              <a:buNone/>
              <a:defRPr sz="2100"/>
            </a:lvl2pPr>
            <a:lvl3pPr marL="1633027" indent="0">
              <a:buNone/>
              <a:defRPr sz="1800"/>
            </a:lvl3pPr>
            <a:lvl4pPr marL="2449540" indent="0">
              <a:buNone/>
              <a:defRPr sz="1600"/>
            </a:lvl4pPr>
            <a:lvl5pPr marL="3266054" indent="0">
              <a:buNone/>
              <a:defRPr sz="1600"/>
            </a:lvl5pPr>
            <a:lvl6pPr marL="4082567" indent="0">
              <a:buNone/>
              <a:defRPr sz="1600"/>
            </a:lvl6pPr>
            <a:lvl7pPr marL="4899081" indent="0">
              <a:buNone/>
              <a:defRPr sz="1600"/>
            </a:lvl7pPr>
            <a:lvl8pPr marL="5715594" indent="0">
              <a:buNone/>
              <a:defRPr sz="1600"/>
            </a:lvl8pPr>
            <a:lvl9pPr marL="6532108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559" y="411957"/>
            <a:ext cx="16462058" cy="1714500"/>
          </a:xfrm>
          <a:prstGeom prst="rect">
            <a:avLst/>
          </a:prstGeom>
        </p:spPr>
        <p:txBody>
          <a:bodyPr vert="horz" lIns="163303" tIns="81651" rIns="163303" bIns="8165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559" y="2400301"/>
            <a:ext cx="16462058" cy="6788945"/>
          </a:xfrm>
          <a:prstGeom prst="rect">
            <a:avLst/>
          </a:prstGeom>
        </p:spPr>
        <p:txBody>
          <a:bodyPr vert="horz" lIns="163303" tIns="81651" rIns="163303" bIns="8165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559" y="9534526"/>
            <a:ext cx="4267941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27FC1-75C6-44E9-8330-C6F91825DA19}" type="datetimeFigureOut">
              <a:rPr lang="pl-PL" smtClean="0"/>
              <a:pPr/>
              <a:t>2020-05-05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9485" y="9534526"/>
            <a:ext cx="5792205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8675" y="9534526"/>
            <a:ext cx="4267941" cy="547688"/>
          </a:xfrm>
          <a:prstGeom prst="rect">
            <a:avLst/>
          </a:prstGeom>
        </p:spPr>
        <p:txBody>
          <a:bodyPr vert="horz" lIns="163303" tIns="81651" rIns="163303" bIns="81651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A884F3-D245-453D-BDBC-DBD6E3C9BD3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33027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85" indent="-612385" algn="l" defTabSz="1633027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834" indent="-510321" algn="l" defTabSz="1633027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284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797" indent="-408257" algn="l" defTabSz="1633027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4311" indent="-408257" algn="l" defTabSz="1633027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824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7338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851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40365" indent="-408257" algn="l" defTabSz="1633027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513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3027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540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6054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567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9081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5594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2108" algn="l" defTabSz="1633027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jpe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19.png"/><Relationship Id="rId25" Type="http://schemas.openxmlformats.org/officeDocument/2006/relationships/image" Target="../media/image27.jpe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jpe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jpe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IZOBLOK\IB CI\IZOBLOK_MATERIAŁY_ BIUROWE_druk\PRESENTATION\Elements\workingfile-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43" y="751011"/>
            <a:ext cx="4875997" cy="30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48643" y="7824927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4800" dirty="0">
                <a:solidFill>
                  <a:schemeClr val="bg1"/>
                </a:solidFill>
                <a:latin typeface="TitiliumText22l"/>
              </a:rPr>
              <a:t>WYNIKI FINANSOWE</a:t>
            </a:r>
          </a:p>
          <a:p>
            <a:r>
              <a:rPr lang="pl-PL" altLang="pl-PL" sz="4800" dirty="0">
                <a:solidFill>
                  <a:schemeClr val="bg1"/>
                </a:solidFill>
                <a:latin typeface="TitiliumText22l"/>
              </a:rPr>
              <a:t>1Q 2019/2020</a:t>
            </a:r>
          </a:p>
        </p:txBody>
      </p:sp>
    </p:spTree>
    <p:extLst>
      <p:ext uri="{BB962C8B-B14F-4D97-AF65-F5344CB8AC3E}">
        <p14:creationId xmlns:p14="http://schemas.microsoft.com/office/powerpoint/2010/main" val="1350512409"/>
      </p:ext>
    </p:extLst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rostokąt 37"/>
          <p:cNvSpPr/>
          <p:nvPr/>
        </p:nvSpPr>
        <p:spPr>
          <a:xfrm>
            <a:off x="12259645" y="1903140"/>
            <a:ext cx="5238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C00000"/>
              </a:buClr>
            </a:pPr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GŁÓWNI AKCJONARIUSZE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12988173" y="5647556"/>
            <a:ext cx="44557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Clr>
                <a:srgbClr val="C00000"/>
              </a:buClr>
            </a:pPr>
            <a:r>
              <a:rPr lang="pl-PL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INNI AKCJONARIUSZE</a:t>
            </a:r>
          </a:p>
        </p:txBody>
      </p:sp>
      <p:sp>
        <p:nvSpPr>
          <p:cNvPr id="40" name="Prostokąt 39"/>
          <p:cNvSpPr/>
          <p:nvPr/>
        </p:nvSpPr>
        <p:spPr>
          <a:xfrm>
            <a:off x="7760025" y="2581695"/>
            <a:ext cx="16946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FF004A"/>
                </a:solidFill>
                <a:latin typeface="Titillium Lt" pitchFamily="50" charset="-18"/>
                <a:cs typeface="Helvetica" pitchFamily="34" charset="0"/>
              </a:rPr>
              <a:t>16,7%</a:t>
            </a:r>
            <a:endParaRPr lang="pl-PL" sz="4800" dirty="0">
              <a:solidFill>
                <a:srgbClr val="FF004A"/>
              </a:solidFill>
              <a:latin typeface="Titillium Lt" pitchFamily="50" charset="-18"/>
            </a:endParaRPr>
          </a:p>
        </p:txBody>
      </p:sp>
      <p:sp>
        <p:nvSpPr>
          <p:cNvPr id="41" name="Prostokąt 40"/>
          <p:cNvSpPr/>
          <p:nvPr/>
        </p:nvSpPr>
        <p:spPr>
          <a:xfrm>
            <a:off x="5195147" y="2665811"/>
            <a:ext cx="16850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FF004A"/>
                </a:solidFill>
                <a:latin typeface="Titillium Lt" pitchFamily="50" charset="-18"/>
                <a:cs typeface="Helvetica" pitchFamily="34" charset="0"/>
              </a:rPr>
              <a:t>17,7%</a:t>
            </a:r>
            <a:endParaRPr lang="pl-PL" sz="4800" dirty="0">
              <a:solidFill>
                <a:srgbClr val="FF004A"/>
              </a:solidFill>
              <a:latin typeface="Titillium Lt" pitchFamily="50" charset="-18"/>
            </a:endParaRPr>
          </a:p>
        </p:txBody>
      </p:sp>
      <p:sp>
        <p:nvSpPr>
          <p:cNvPr id="43" name="Prostokąt 42"/>
          <p:cNvSpPr/>
          <p:nvPr/>
        </p:nvSpPr>
        <p:spPr>
          <a:xfrm>
            <a:off x="10180374" y="2581696"/>
            <a:ext cx="16850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12,6%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4" name="Prostokąt 43"/>
          <p:cNvSpPr/>
          <p:nvPr/>
        </p:nvSpPr>
        <p:spPr>
          <a:xfrm>
            <a:off x="12589754" y="2581696"/>
            <a:ext cx="1340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6,7%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6" name="Prostokąt 45"/>
          <p:cNvSpPr/>
          <p:nvPr/>
        </p:nvSpPr>
        <p:spPr>
          <a:xfrm>
            <a:off x="14180376" y="6162421"/>
            <a:ext cx="16850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800" dirty="0">
                <a:solidFill>
                  <a:srgbClr val="320CD6"/>
                </a:solidFill>
                <a:latin typeface="Titillium Lt" pitchFamily="50" charset="-18"/>
                <a:cs typeface="Helvetica" pitchFamily="34" charset="0"/>
              </a:rPr>
              <a:t>46,3%</a:t>
            </a:r>
            <a:endParaRPr lang="pl-PL" sz="4800" dirty="0">
              <a:solidFill>
                <a:srgbClr val="320CD6"/>
              </a:solidFill>
              <a:latin typeface="Titillium Lt" pitchFamily="50" charset="-18"/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5505337" y="3492470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223 695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</a:p>
        </p:txBody>
      </p:sp>
      <p:sp>
        <p:nvSpPr>
          <p:cNvPr id="49" name="Prostokąt 48"/>
          <p:cNvSpPr/>
          <p:nvPr/>
        </p:nvSpPr>
        <p:spPr>
          <a:xfrm>
            <a:off x="12834214" y="3535192"/>
            <a:ext cx="851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84 538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</a:p>
        </p:txBody>
      </p:sp>
      <p:sp>
        <p:nvSpPr>
          <p:cNvPr id="50" name="Prostokąt 49"/>
          <p:cNvSpPr/>
          <p:nvPr/>
        </p:nvSpPr>
        <p:spPr>
          <a:xfrm>
            <a:off x="10467837" y="3429848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160 000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</a:p>
        </p:txBody>
      </p:sp>
      <p:sp>
        <p:nvSpPr>
          <p:cNvPr id="52" name="Prostokąt 51"/>
          <p:cNvSpPr/>
          <p:nvPr/>
        </p:nvSpPr>
        <p:spPr>
          <a:xfrm>
            <a:off x="8146348" y="3456183"/>
            <a:ext cx="9220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211 300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3" name="Prostokąt 52"/>
          <p:cNvSpPr/>
          <p:nvPr/>
        </p:nvSpPr>
        <p:spPr>
          <a:xfrm>
            <a:off x="14539447" y="6923508"/>
            <a:ext cx="966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587 467 </a:t>
            </a:r>
          </a:p>
          <a:p>
            <a:pPr algn="ctr"/>
            <a:r>
              <a: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akcje</a:t>
            </a:r>
            <a:endParaRPr lang="pl-PL" sz="1600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4" name="Prostokąt 53"/>
          <p:cNvSpPr/>
          <p:nvPr/>
        </p:nvSpPr>
        <p:spPr>
          <a:xfrm>
            <a:off x="4859661" y="4279404"/>
            <a:ext cx="22003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Przemysław Skrzydlak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5" name="Prostokąt 54"/>
          <p:cNvSpPr/>
          <p:nvPr/>
        </p:nvSpPr>
        <p:spPr>
          <a:xfrm>
            <a:off x="7595876" y="4279404"/>
            <a:ext cx="20229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Andrzej Kwiatkowski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7" name="Prostokąt 56"/>
          <p:cNvSpPr/>
          <p:nvPr/>
        </p:nvSpPr>
        <p:spPr>
          <a:xfrm>
            <a:off x="9949096" y="4279404"/>
            <a:ext cx="2342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Nationale-Nederlanden </a:t>
            </a:r>
          </a:p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OFE</a:t>
            </a:r>
            <a:endParaRPr lang="pl-PL" sz="1600" b="1" dirty="0">
              <a:solidFill>
                <a:schemeClr val="tx1">
                  <a:lumMod val="85000"/>
                  <a:lumOff val="15000"/>
                </a:schemeClr>
              </a:solidFill>
              <a:latin typeface="Titillium Lt" pitchFamily="50" charset="-18"/>
            </a:endParaRPr>
          </a:p>
        </p:txBody>
      </p:sp>
      <p:sp>
        <p:nvSpPr>
          <p:cNvPr id="58" name="Prostokąt 57"/>
          <p:cNvSpPr/>
          <p:nvPr/>
        </p:nvSpPr>
        <p:spPr>
          <a:xfrm>
            <a:off x="12385947" y="4279404"/>
            <a:ext cx="19549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Copernicus Capital TFI</a:t>
            </a:r>
          </a:p>
        </p:txBody>
      </p:sp>
      <p:sp>
        <p:nvSpPr>
          <p:cNvPr id="60" name="Prostokąt 59"/>
          <p:cNvSpPr/>
          <p:nvPr/>
        </p:nvSpPr>
        <p:spPr>
          <a:xfrm>
            <a:off x="14664022" y="7690782"/>
            <a:ext cx="7177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Lt" pitchFamily="50" charset="-18"/>
                <a:cs typeface="Helvetica" pitchFamily="34" charset="0"/>
              </a:rPr>
              <a:t>Inni</a:t>
            </a:r>
          </a:p>
        </p:txBody>
      </p:sp>
      <p:sp>
        <p:nvSpPr>
          <p:cNvPr id="61" name="Prostokąt 60"/>
          <p:cNvSpPr/>
          <p:nvPr/>
        </p:nvSpPr>
        <p:spPr>
          <a:xfrm>
            <a:off x="1800771" y="6690508"/>
            <a:ext cx="3634328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6000"/>
              </a:lnSpc>
            </a:pPr>
            <a:r>
              <a:rPr lang="pl-PL" sz="12000" dirty="0">
                <a:solidFill>
                  <a:srgbClr val="00009E"/>
                </a:solidFill>
                <a:latin typeface="Titillium" pitchFamily="50" charset="-18"/>
                <a:cs typeface="Helvetica" pitchFamily="34" charset="0"/>
              </a:rPr>
              <a:t>100%</a:t>
            </a:r>
          </a:p>
          <a:p>
            <a:pPr algn="ctr"/>
            <a:r>
              <a:rPr lang="pl-PL" sz="2000" dirty="0">
                <a:solidFill>
                  <a:srgbClr val="00009E"/>
                </a:solidFill>
                <a:latin typeface="Titillium Lt" pitchFamily="50" charset="-18"/>
                <a:cs typeface="Helvetica" pitchFamily="34" charset="0"/>
              </a:rPr>
              <a:t>1 267 000 akcji</a:t>
            </a:r>
          </a:p>
        </p:txBody>
      </p:sp>
      <p:sp>
        <p:nvSpPr>
          <p:cNvPr id="62" name="object 21"/>
          <p:cNvSpPr/>
          <p:nvPr/>
        </p:nvSpPr>
        <p:spPr>
          <a:xfrm>
            <a:off x="5041131" y="5647556"/>
            <a:ext cx="1237792" cy="12689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Prostokąt 70"/>
          <p:cNvSpPr/>
          <p:nvPr/>
        </p:nvSpPr>
        <p:spPr>
          <a:xfrm>
            <a:off x="576635" y="534988"/>
            <a:ext cx="6552728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z="3600" spc="150" dirty="0">
                <a:solidFill>
                  <a:schemeClr val="bg1">
                    <a:lumMod val="6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Akcjonariat</a:t>
            </a:r>
          </a:p>
        </p:txBody>
      </p:sp>
    </p:spTree>
    <p:extLst>
      <p:ext uri="{BB962C8B-B14F-4D97-AF65-F5344CB8AC3E}">
        <p14:creationId xmlns:p14="http://schemas.microsoft.com/office/powerpoint/2010/main" val="1870957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14088245" y="5086248"/>
            <a:ext cx="2618182" cy="1656000"/>
          </a:xfrm>
          <a:prstGeom prst="rect">
            <a:avLst/>
          </a:prstGeom>
          <a:solidFill>
            <a:srgbClr val="000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6,8 mln zł * 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skonsolidowana EBIDTA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*1Q 2019/2020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14088245" y="3430248"/>
            <a:ext cx="2618182" cy="1656000"/>
          </a:xfrm>
          <a:prstGeom prst="rect">
            <a:avLst/>
          </a:prstGeom>
          <a:solidFill>
            <a:srgbClr val="255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50 mln zł*</a:t>
            </a:r>
          </a:p>
          <a:p>
            <a:pPr algn="ctr"/>
            <a:r>
              <a:rPr lang="pl-PL" sz="16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skonsolidowane przychody ze sprzedaży</a:t>
            </a:r>
          </a:p>
          <a:p>
            <a:pPr algn="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</a:t>
            </a:r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 1Q 2019/2020</a:t>
            </a:r>
          </a:p>
        </p:txBody>
      </p:sp>
      <p:sp>
        <p:nvSpPr>
          <p:cNvPr id="8" name="Prostokąt 7"/>
          <p:cNvSpPr/>
          <p:nvPr/>
        </p:nvSpPr>
        <p:spPr>
          <a:xfrm>
            <a:off x="14088245" y="6742248"/>
            <a:ext cx="2618182" cy="1656000"/>
          </a:xfrm>
          <a:prstGeom prst="rect">
            <a:avLst/>
          </a:prstGeom>
          <a:solidFill>
            <a:srgbClr val="520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20,5%*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wzrost wartości akcji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 2011-09.2019</a:t>
            </a:r>
          </a:p>
          <a:p>
            <a:pPr algn="ctr"/>
            <a:endParaRPr lang="pl-PL" sz="2000" dirty="0">
              <a:solidFill>
                <a:schemeClr val="bg1"/>
              </a:solidFill>
              <a:latin typeface="Titilium"/>
              <a:cs typeface="Helvetica" pitchFamily="34" charset="0"/>
            </a:endParaRPr>
          </a:p>
        </p:txBody>
      </p:sp>
      <p:sp>
        <p:nvSpPr>
          <p:cNvPr id="9" name="Prostokąt 8"/>
          <p:cNvSpPr/>
          <p:nvPr/>
        </p:nvSpPr>
        <p:spPr>
          <a:xfrm>
            <a:off x="14088245" y="1774248"/>
            <a:ext cx="2618182" cy="16560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35 mln zł*</a:t>
            </a:r>
          </a:p>
          <a:p>
            <a:pPr algn="ctr"/>
            <a:r>
              <a:rPr lang="pl-PL" sz="20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wartość rynkowa</a:t>
            </a:r>
          </a:p>
          <a:p>
            <a:pPr algn="r"/>
            <a:r>
              <a:rPr lang="pl-PL" sz="1400" dirty="0">
                <a:solidFill>
                  <a:schemeClr val="bg1"/>
                </a:solidFill>
                <a:latin typeface="Titilium"/>
                <a:cs typeface="Helvetica" pitchFamily="34" charset="0"/>
              </a:rPr>
              <a:t>* na dzień 20.09.2019</a:t>
            </a:r>
          </a:p>
        </p:txBody>
      </p:sp>
      <p:sp>
        <p:nvSpPr>
          <p:cNvPr id="10" name="Prostokąt 9"/>
          <p:cNvSpPr/>
          <p:nvPr/>
        </p:nvSpPr>
        <p:spPr>
          <a:xfrm>
            <a:off x="432619" y="204595"/>
            <a:ext cx="6552728" cy="1569654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pc="150" dirty="0">
                <a:solidFill>
                  <a:schemeClr val="bg1">
                    <a:lumMod val="6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GPW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8B7CA2E-FA74-438A-89D4-DDD0969AD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1301" r="42912" b="43700"/>
          <a:stretch/>
        </p:blipFill>
        <p:spPr>
          <a:xfrm>
            <a:off x="936675" y="1774249"/>
            <a:ext cx="9433048" cy="6753627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EFDEC46-2C73-48AE-9A7B-F8F533E8A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87" t="21301" r="25194" b="33900"/>
          <a:stretch/>
        </p:blipFill>
        <p:spPr>
          <a:xfrm>
            <a:off x="10441731" y="1774249"/>
            <a:ext cx="3240360" cy="675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29563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504627" y="246956"/>
            <a:ext cx="11017224" cy="1508099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1Q 2019/2020</a:t>
            </a:r>
          </a:p>
          <a:p>
            <a:r>
              <a:rPr lang="pl-PL" sz="2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 i jednostkowe</a:t>
            </a:r>
            <a:endParaRPr lang="pl-PL" sz="28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739899"/>
              </p:ext>
            </p:extLst>
          </p:nvPr>
        </p:nvGraphicFramePr>
        <p:xfrm>
          <a:off x="1296715" y="1769719"/>
          <a:ext cx="15373707" cy="6747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0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5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5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5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5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55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2086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2019/2020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2019/2020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09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Wyniki skonsolidowane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Wyniki jednostkowe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43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Przychody ze sprzedaży produktów i usług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46 476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50 647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21 419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19 752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643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Przychody ze sprzedaży towarów i materiałów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43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Przychody ze sprzedaży, razem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50 131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53 559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23 473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21 856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434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Zysk ze sprzedaży 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Zysk z działalności operacyjnej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2 541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2 708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Amortyzacja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5 028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4 923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EBITDA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6 878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7 749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4 286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Marża na EBITDA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Zysk (strata) brutto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Zysk (strata)  netto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1 522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ROA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98096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ROE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6029879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360611" y="318964"/>
            <a:ext cx="10945216" cy="1508099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1Q 2019/2020</a:t>
            </a:r>
          </a:p>
          <a:p>
            <a:r>
              <a:rPr lang="pl-PL" sz="2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 i jednostkowe</a:t>
            </a:r>
            <a:endParaRPr lang="pl-PL" sz="28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926579"/>
              </p:ext>
            </p:extLst>
          </p:nvPr>
        </p:nvGraphicFramePr>
        <p:xfrm>
          <a:off x="1495588" y="1827063"/>
          <a:ext cx="14778793" cy="69530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7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72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7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7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9725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5283"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2019/2020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2019/2020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1Q 2018/2019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52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Wyniki skonsolidowane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Wyniki jednostkowe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51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Przepływy pieniężne netto z działalności operacyjnej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9 352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-5 649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8 154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-6 107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510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Przepływy pieniężne netto z działalności inwestycyjnej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-1 345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-4 151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Przepływy pieniężne netto z działalności finansowej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-8 566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10 362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-8 099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9 336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8398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Przepływy pieniężne netto, razem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fontAlgn="b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31.07.2019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31.07.2019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Aktywa trwałe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130 726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133 487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149 940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150 564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Aktywa obrotowe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72 594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81 153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39 402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47 114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Zapasy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26 804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23 738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13 657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12 918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Należności z tyt. dostaw i usług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34 985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40 720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20 025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23 598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Kapitał własny</a:t>
                      </a:r>
                    </a:p>
                  </a:txBody>
                  <a:tcPr marL="85725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109 544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108 581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124 044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122 521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Zobowiązania ogółem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93 775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106 059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65 299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75 156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Zobowiązania długoterminowe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51 933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54 496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-4,7%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35 536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38 267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Zobowiązania krótkoterminowe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41 842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51 563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-18,9%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29 762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36 889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-19,3%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2521">
                <a:tc>
                  <a:txBody>
                    <a:bodyPr/>
                    <a:lstStyle/>
                    <a:p>
                      <a:pPr algn="l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Aktywa/Pasywa, razem</a:t>
                      </a:r>
                    </a:p>
                  </a:txBody>
                  <a:tcPr marL="171450" marR="9525" marT="9525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203 320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214 640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189 342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197 678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67432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337231" y="271597"/>
            <a:ext cx="6995544" cy="1508099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1Q 2019/2020</a:t>
            </a:r>
          </a:p>
          <a:p>
            <a:r>
              <a:rPr lang="pl-PL" sz="2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skonsolidowane</a:t>
            </a:r>
            <a:endParaRPr lang="pl-PL" sz="28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680C4085-9728-44A3-BD26-99A0B297157B}"/>
              </a:ext>
            </a:extLst>
          </p:cNvPr>
          <p:cNvSpPr/>
          <p:nvPr/>
        </p:nvSpPr>
        <p:spPr>
          <a:xfrm>
            <a:off x="17869182" y="220924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8AC898B5-9B12-4951-9C8B-0D4E9ECF5295}"/>
              </a:ext>
            </a:extLst>
          </p:cNvPr>
          <p:cNvSpPr/>
          <p:nvPr/>
        </p:nvSpPr>
        <p:spPr>
          <a:xfrm>
            <a:off x="17408077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D6FF7A0-7240-468A-9835-890D100BB7DB}"/>
              </a:ext>
            </a:extLst>
          </p:cNvPr>
          <p:cNvSpPr/>
          <p:nvPr/>
        </p:nvSpPr>
        <p:spPr>
          <a:xfrm>
            <a:off x="164880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31FDD905-F417-49FB-BF62-35B46C2AA2B8}"/>
              </a:ext>
            </a:extLst>
          </p:cNvPr>
          <p:cNvSpPr/>
          <p:nvPr/>
        </p:nvSpPr>
        <p:spPr>
          <a:xfrm>
            <a:off x="160272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1C799D77-A293-485C-B522-57A05A021CCD}"/>
              </a:ext>
            </a:extLst>
          </p:cNvPr>
          <p:cNvSpPr/>
          <p:nvPr/>
        </p:nvSpPr>
        <p:spPr>
          <a:xfrm>
            <a:off x="155664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7D146B4D-B021-4C64-9A70-7F1D076239CC}"/>
              </a:ext>
            </a:extLst>
          </p:cNvPr>
          <p:cNvSpPr/>
          <p:nvPr/>
        </p:nvSpPr>
        <p:spPr>
          <a:xfrm>
            <a:off x="151056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6E617D3C-1F0F-4E7B-AECC-A6A4F2FD4467}"/>
              </a:ext>
            </a:extLst>
          </p:cNvPr>
          <p:cNvSpPr/>
          <p:nvPr/>
        </p:nvSpPr>
        <p:spPr>
          <a:xfrm>
            <a:off x="146448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16D4DAA6-6D03-4809-BD37-C915BADEF326}"/>
              </a:ext>
            </a:extLst>
          </p:cNvPr>
          <p:cNvSpPr/>
          <p:nvPr/>
        </p:nvSpPr>
        <p:spPr>
          <a:xfrm>
            <a:off x="14184000" y="22055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FA903795-16D1-4B96-AAFF-46C1C1952BA7}"/>
              </a:ext>
            </a:extLst>
          </p:cNvPr>
          <p:cNvSpPr/>
          <p:nvPr/>
        </p:nvSpPr>
        <p:spPr>
          <a:xfrm>
            <a:off x="137232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081486DD-6EFA-4807-9C2E-39CC0E0D3BB9}"/>
              </a:ext>
            </a:extLst>
          </p:cNvPr>
          <p:cNvSpPr/>
          <p:nvPr/>
        </p:nvSpPr>
        <p:spPr>
          <a:xfrm>
            <a:off x="132624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267989E1-686B-460E-88A6-8E3209A830CB}"/>
              </a:ext>
            </a:extLst>
          </p:cNvPr>
          <p:cNvSpPr/>
          <p:nvPr/>
        </p:nvSpPr>
        <p:spPr>
          <a:xfrm>
            <a:off x="128016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0D2D3"/>
              </a:solidFill>
            </a:endParaRPr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0B1F290C-3DCB-4D00-804F-313DF7F8BC19}"/>
              </a:ext>
            </a:extLst>
          </p:cNvPr>
          <p:cNvSpPr/>
          <p:nvPr/>
        </p:nvSpPr>
        <p:spPr>
          <a:xfrm>
            <a:off x="123408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03DE92F9-4FA1-4E3D-B96A-F23C867D1A7C}"/>
              </a:ext>
            </a:extLst>
          </p:cNvPr>
          <p:cNvSpPr/>
          <p:nvPr/>
        </p:nvSpPr>
        <p:spPr>
          <a:xfrm>
            <a:off x="11879695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7" name="Owal 36">
            <a:extLst>
              <a:ext uri="{FF2B5EF4-FFF2-40B4-BE49-F238E27FC236}">
                <a16:creationId xmlns:a16="http://schemas.microsoft.com/office/drawing/2014/main" id="{7DB10C70-2BD5-4565-9A40-22E12470FEDA}"/>
              </a:ext>
            </a:extLst>
          </p:cNvPr>
          <p:cNvSpPr/>
          <p:nvPr/>
        </p:nvSpPr>
        <p:spPr>
          <a:xfrm>
            <a:off x="1141859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DD2315B3-6E0D-4189-8BA4-EB45FD848D6F}"/>
              </a:ext>
            </a:extLst>
          </p:cNvPr>
          <p:cNvSpPr/>
          <p:nvPr/>
        </p:nvSpPr>
        <p:spPr>
          <a:xfrm>
            <a:off x="1095840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38924B8A-8667-4155-8698-6EB3071533A1}"/>
              </a:ext>
            </a:extLst>
          </p:cNvPr>
          <p:cNvSpPr/>
          <p:nvPr/>
        </p:nvSpPr>
        <p:spPr>
          <a:xfrm>
            <a:off x="1049699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A24FB145-B20C-4201-A37C-E87F0DD3E90F}"/>
              </a:ext>
            </a:extLst>
          </p:cNvPr>
          <p:cNvSpPr/>
          <p:nvPr/>
        </p:nvSpPr>
        <p:spPr>
          <a:xfrm>
            <a:off x="100368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C1460B1B-9B76-4365-ACF2-ACE1CAFDF546}"/>
              </a:ext>
            </a:extLst>
          </p:cNvPr>
          <p:cNvSpPr/>
          <p:nvPr/>
        </p:nvSpPr>
        <p:spPr>
          <a:xfrm>
            <a:off x="95760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4" name="Owal 22">
            <a:extLst>
              <a:ext uri="{FF2B5EF4-FFF2-40B4-BE49-F238E27FC236}">
                <a16:creationId xmlns:a16="http://schemas.microsoft.com/office/drawing/2014/main" id="{680C4085-9728-44A3-BD26-99A0B297157B}"/>
              </a:ext>
            </a:extLst>
          </p:cNvPr>
          <p:cNvSpPr/>
          <p:nvPr/>
        </p:nvSpPr>
        <p:spPr>
          <a:xfrm>
            <a:off x="16935678" y="213965"/>
            <a:ext cx="182880" cy="182880"/>
          </a:xfrm>
          <a:prstGeom prst="ellipse">
            <a:avLst/>
          </a:prstGeom>
          <a:solidFill>
            <a:srgbClr val="F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graphicFrame>
        <p:nvGraphicFramePr>
          <p:cNvPr id="25" name="Wykres 24">
            <a:extLst>
              <a:ext uri="{FF2B5EF4-FFF2-40B4-BE49-F238E27FC236}">
                <a16:creationId xmlns:a16="http://schemas.microsoft.com/office/drawing/2014/main" id="{8BACC712-D7DF-4FB8-B1E5-A6BBEA26A8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539045"/>
              </p:ext>
            </p:extLst>
          </p:nvPr>
        </p:nvGraphicFramePr>
        <p:xfrm>
          <a:off x="1512739" y="1779696"/>
          <a:ext cx="14401599" cy="6964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567590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rostokąt 18"/>
          <p:cNvSpPr/>
          <p:nvPr/>
        </p:nvSpPr>
        <p:spPr>
          <a:xfrm>
            <a:off x="321025" y="160203"/>
            <a:ext cx="7594045" cy="1508099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Wyniki finansowe 1Q 2019/2020</a:t>
            </a:r>
          </a:p>
          <a:p>
            <a:r>
              <a:rPr lang="pl-PL" sz="28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jednostkowe</a:t>
            </a:r>
            <a:endParaRPr lang="pl-PL" sz="2800" spc="150" dirty="0">
              <a:solidFill>
                <a:schemeClr val="bg1">
                  <a:lumMod val="6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680C4085-9728-44A3-BD26-99A0B297157B}"/>
              </a:ext>
            </a:extLst>
          </p:cNvPr>
          <p:cNvSpPr/>
          <p:nvPr/>
        </p:nvSpPr>
        <p:spPr>
          <a:xfrm>
            <a:off x="17869182" y="220924"/>
            <a:ext cx="182880" cy="18288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8AC898B5-9B12-4951-9C8B-0D4E9ECF5295}"/>
              </a:ext>
            </a:extLst>
          </p:cNvPr>
          <p:cNvSpPr/>
          <p:nvPr/>
        </p:nvSpPr>
        <p:spPr>
          <a:xfrm>
            <a:off x="17408077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6" name="Owal 25">
            <a:extLst>
              <a:ext uri="{FF2B5EF4-FFF2-40B4-BE49-F238E27FC236}">
                <a16:creationId xmlns:a16="http://schemas.microsoft.com/office/drawing/2014/main" id="{FD6FF7A0-7240-468A-9835-890D100BB7DB}"/>
              </a:ext>
            </a:extLst>
          </p:cNvPr>
          <p:cNvSpPr/>
          <p:nvPr/>
        </p:nvSpPr>
        <p:spPr>
          <a:xfrm>
            <a:off x="164880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7" name="Owal 26">
            <a:extLst>
              <a:ext uri="{FF2B5EF4-FFF2-40B4-BE49-F238E27FC236}">
                <a16:creationId xmlns:a16="http://schemas.microsoft.com/office/drawing/2014/main" id="{31FDD905-F417-49FB-BF62-35B46C2AA2B8}"/>
              </a:ext>
            </a:extLst>
          </p:cNvPr>
          <p:cNvSpPr/>
          <p:nvPr/>
        </p:nvSpPr>
        <p:spPr>
          <a:xfrm>
            <a:off x="160272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id="{1C799D77-A293-485C-B522-57A05A021CCD}"/>
              </a:ext>
            </a:extLst>
          </p:cNvPr>
          <p:cNvSpPr/>
          <p:nvPr/>
        </p:nvSpPr>
        <p:spPr>
          <a:xfrm>
            <a:off x="155664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29" name="Owal 28">
            <a:extLst>
              <a:ext uri="{FF2B5EF4-FFF2-40B4-BE49-F238E27FC236}">
                <a16:creationId xmlns:a16="http://schemas.microsoft.com/office/drawing/2014/main" id="{7D146B4D-B021-4C64-9A70-7F1D076239CC}"/>
              </a:ext>
            </a:extLst>
          </p:cNvPr>
          <p:cNvSpPr/>
          <p:nvPr/>
        </p:nvSpPr>
        <p:spPr>
          <a:xfrm>
            <a:off x="151056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6E617D3C-1F0F-4E7B-AECC-A6A4F2FD4467}"/>
              </a:ext>
            </a:extLst>
          </p:cNvPr>
          <p:cNvSpPr/>
          <p:nvPr/>
        </p:nvSpPr>
        <p:spPr>
          <a:xfrm>
            <a:off x="14644800" y="22092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16D4DAA6-6D03-4809-BD37-C915BADEF326}"/>
              </a:ext>
            </a:extLst>
          </p:cNvPr>
          <p:cNvSpPr/>
          <p:nvPr/>
        </p:nvSpPr>
        <p:spPr>
          <a:xfrm>
            <a:off x="14184000" y="22055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FA903795-16D1-4B96-AAFF-46C1C1952BA7}"/>
              </a:ext>
            </a:extLst>
          </p:cNvPr>
          <p:cNvSpPr/>
          <p:nvPr/>
        </p:nvSpPr>
        <p:spPr>
          <a:xfrm>
            <a:off x="137232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3" name="Owal 32">
            <a:extLst>
              <a:ext uri="{FF2B5EF4-FFF2-40B4-BE49-F238E27FC236}">
                <a16:creationId xmlns:a16="http://schemas.microsoft.com/office/drawing/2014/main" id="{081486DD-6EFA-4807-9C2E-39CC0E0D3BB9}"/>
              </a:ext>
            </a:extLst>
          </p:cNvPr>
          <p:cNvSpPr/>
          <p:nvPr/>
        </p:nvSpPr>
        <p:spPr>
          <a:xfrm>
            <a:off x="132624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4" name="Owal 33">
            <a:extLst>
              <a:ext uri="{FF2B5EF4-FFF2-40B4-BE49-F238E27FC236}">
                <a16:creationId xmlns:a16="http://schemas.microsoft.com/office/drawing/2014/main" id="{267989E1-686B-460E-88A6-8E3209A830CB}"/>
              </a:ext>
            </a:extLst>
          </p:cNvPr>
          <p:cNvSpPr/>
          <p:nvPr/>
        </p:nvSpPr>
        <p:spPr>
          <a:xfrm>
            <a:off x="128016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D0D2D3"/>
              </a:solidFill>
            </a:endParaRPr>
          </a:p>
        </p:txBody>
      </p:sp>
      <p:sp>
        <p:nvSpPr>
          <p:cNvPr id="35" name="Owal 34">
            <a:extLst>
              <a:ext uri="{FF2B5EF4-FFF2-40B4-BE49-F238E27FC236}">
                <a16:creationId xmlns:a16="http://schemas.microsoft.com/office/drawing/2014/main" id="{0B1F290C-3DCB-4D00-804F-313DF7F8BC19}"/>
              </a:ext>
            </a:extLst>
          </p:cNvPr>
          <p:cNvSpPr/>
          <p:nvPr/>
        </p:nvSpPr>
        <p:spPr>
          <a:xfrm>
            <a:off x="1234080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6" name="Owal 35">
            <a:extLst>
              <a:ext uri="{FF2B5EF4-FFF2-40B4-BE49-F238E27FC236}">
                <a16:creationId xmlns:a16="http://schemas.microsoft.com/office/drawing/2014/main" id="{03DE92F9-4FA1-4E3D-B96A-F23C867D1A7C}"/>
              </a:ext>
            </a:extLst>
          </p:cNvPr>
          <p:cNvSpPr/>
          <p:nvPr/>
        </p:nvSpPr>
        <p:spPr>
          <a:xfrm>
            <a:off x="11879695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7" name="Owal 36">
            <a:extLst>
              <a:ext uri="{FF2B5EF4-FFF2-40B4-BE49-F238E27FC236}">
                <a16:creationId xmlns:a16="http://schemas.microsoft.com/office/drawing/2014/main" id="{7DB10C70-2BD5-4565-9A40-22E12470FEDA}"/>
              </a:ext>
            </a:extLst>
          </p:cNvPr>
          <p:cNvSpPr/>
          <p:nvPr/>
        </p:nvSpPr>
        <p:spPr>
          <a:xfrm>
            <a:off x="11418590" y="217718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8" name="Owal 37">
            <a:extLst>
              <a:ext uri="{FF2B5EF4-FFF2-40B4-BE49-F238E27FC236}">
                <a16:creationId xmlns:a16="http://schemas.microsoft.com/office/drawing/2014/main" id="{DD2315B3-6E0D-4189-8BA4-EB45FD848D6F}"/>
              </a:ext>
            </a:extLst>
          </p:cNvPr>
          <p:cNvSpPr/>
          <p:nvPr/>
        </p:nvSpPr>
        <p:spPr>
          <a:xfrm>
            <a:off x="1095840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39" name="Owal 38">
            <a:extLst>
              <a:ext uri="{FF2B5EF4-FFF2-40B4-BE49-F238E27FC236}">
                <a16:creationId xmlns:a16="http://schemas.microsoft.com/office/drawing/2014/main" id="{38924B8A-8667-4155-8698-6EB3071533A1}"/>
              </a:ext>
            </a:extLst>
          </p:cNvPr>
          <p:cNvSpPr/>
          <p:nvPr/>
        </p:nvSpPr>
        <p:spPr>
          <a:xfrm>
            <a:off x="10496990" y="216214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0" name="Owal 39">
            <a:extLst>
              <a:ext uri="{FF2B5EF4-FFF2-40B4-BE49-F238E27FC236}">
                <a16:creationId xmlns:a16="http://schemas.microsoft.com/office/drawing/2014/main" id="{A24FB145-B20C-4201-A37C-E87F0DD3E90F}"/>
              </a:ext>
            </a:extLst>
          </p:cNvPr>
          <p:cNvSpPr/>
          <p:nvPr/>
        </p:nvSpPr>
        <p:spPr>
          <a:xfrm>
            <a:off x="100368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1" name="Owal 40">
            <a:extLst>
              <a:ext uri="{FF2B5EF4-FFF2-40B4-BE49-F238E27FC236}">
                <a16:creationId xmlns:a16="http://schemas.microsoft.com/office/drawing/2014/main" id="{C1460B1B-9B76-4365-ACF2-ACE1CAFDF546}"/>
              </a:ext>
            </a:extLst>
          </p:cNvPr>
          <p:cNvSpPr/>
          <p:nvPr/>
        </p:nvSpPr>
        <p:spPr>
          <a:xfrm>
            <a:off x="9576000" y="213965"/>
            <a:ext cx="182880" cy="182880"/>
          </a:xfrm>
          <a:prstGeom prst="ellipse">
            <a:avLst/>
          </a:prstGeom>
          <a:solidFill>
            <a:srgbClr val="D0D2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sp>
        <p:nvSpPr>
          <p:cNvPr id="44" name="Owal 22">
            <a:extLst>
              <a:ext uri="{FF2B5EF4-FFF2-40B4-BE49-F238E27FC236}">
                <a16:creationId xmlns:a16="http://schemas.microsoft.com/office/drawing/2014/main" id="{680C4085-9728-44A3-BD26-99A0B297157B}"/>
              </a:ext>
            </a:extLst>
          </p:cNvPr>
          <p:cNvSpPr/>
          <p:nvPr/>
        </p:nvSpPr>
        <p:spPr>
          <a:xfrm>
            <a:off x="16935678" y="213965"/>
            <a:ext cx="182880" cy="182880"/>
          </a:xfrm>
          <a:prstGeom prst="ellipse">
            <a:avLst/>
          </a:prstGeom>
          <a:solidFill>
            <a:srgbClr val="F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>
              <a:solidFill>
                <a:srgbClr val="FF004A"/>
              </a:solidFill>
            </a:endParaRPr>
          </a:p>
        </p:txBody>
      </p:sp>
      <p:graphicFrame>
        <p:nvGraphicFramePr>
          <p:cNvPr id="43" name="Wykres 42">
            <a:extLst>
              <a:ext uri="{FF2B5EF4-FFF2-40B4-BE49-F238E27FC236}">
                <a16:creationId xmlns:a16="http://schemas.microsoft.com/office/drawing/2014/main" id="{060CAD49-63AD-407B-B9AE-2F3A1F6F82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0057411"/>
              </p:ext>
            </p:extLst>
          </p:nvPr>
        </p:nvGraphicFramePr>
        <p:xfrm>
          <a:off x="1728764" y="1668302"/>
          <a:ext cx="14020516" cy="7147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945422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IZOBLOK\IB CI\IZOBLOK_MATERIAŁY_ BIUROWE_druk\PRESENTATION\Elements\workingfile_red-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260" y="3847356"/>
            <a:ext cx="6468327" cy="2479913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1922648" y="6778278"/>
            <a:ext cx="6840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Jarosław  Sygidus, Dyrektor Finansowy</a:t>
            </a:r>
          </a:p>
          <a:p>
            <a:pPr algn="r"/>
            <a:r>
              <a:rPr lang="pl-PL" sz="2000" b="1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t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+48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32 77 25 720 </a:t>
            </a:r>
            <a:endParaRPr lang="pl-PL" sz="2000" dirty="0">
              <a:solidFill>
                <a:schemeClr val="bg1"/>
              </a:solidFill>
              <a:latin typeface="Titillium" pitchFamily="50" charset="-18"/>
              <a:cs typeface="Helvetica" pitchFamily="34" charset="0"/>
            </a:endParaRPr>
          </a:p>
          <a:p>
            <a:pPr algn="r"/>
            <a:r>
              <a:rPr lang="pl-PL" sz="2000" b="1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e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 </a:t>
            </a:r>
            <a:r>
              <a:rPr lang="pl-PL" sz="2000" dirty="0">
                <a:solidFill>
                  <a:schemeClr val="bg1"/>
                </a:solidFill>
                <a:latin typeface="Titillium" pitchFamily="50" charset="-18"/>
                <a:cs typeface="Helvetica" pitchFamily="34" charset="0"/>
              </a:rPr>
              <a:t>jaroslaw.sygidus@izoblok.pl</a:t>
            </a:r>
          </a:p>
        </p:txBody>
      </p:sp>
      <p:sp>
        <p:nvSpPr>
          <p:cNvPr id="3" name="Prostokąt 2"/>
          <p:cNvSpPr/>
          <p:nvPr/>
        </p:nvSpPr>
        <p:spPr>
          <a:xfrm>
            <a:off x="15050243" y="8083713"/>
            <a:ext cx="1728192" cy="30014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4345707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926497" y="823020"/>
            <a:ext cx="6059849" cy="1277267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2016</a:t>
            </a:r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5" name="Prostokąt 4"/>
          <p:cNvSpPr/>
          <p:nvPr/>
        </p:nvSpPr>
        <p:spPr>
          <a:xfrm>
            <a:off x="13234588" y="2767236"/>
            <a:ext cx="4191920" cy="1431155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IZOBLOK GmbH</a:t>
            </a:r>
          </a:p>
          <a:p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(dawniej SSW PearlFoam GmbH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ero Matics Light" panose="020B0303060101010101" pitchFamily="34" charset="0"/>
                <a:cs typeface="Helvetica" panose="020B0604020202020204" pitchFamily="34" charset="0"/>
              </a:rPr>
              <a:t>)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1997 </a:t>
            </a:r>
          </a:p>
        </p:txBody>
      </p:sp>
      <p:sp>
        <p:nvSpPr>
          <p:cNvPr id="6" name="Prostokąt 5"/>
          <p:cNvSpPr/>
          <p:nvPr/>
        </p:nvSpPr>
        <p:spPr>
          <a:xfrm>
            <a:off x="5689203" y="2767236"/>
            <a:ext cx="3806552" cy="112337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 Lt" pitchFamily="50" charset="-18"/>
                <a:cs typeface="Helvetica" panose="020B0604020202020204" pitchFamily="34" charset="0"/>
              </a:rPr>
              <a:t>IZOBLOK S.A.</a:t>
            </a:r>
          </a:p>
          <a:p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od </a:t>
            </a:r>
            <a:r>
              <a:rPr lang="pl-PL" sz="2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1998</a:t>
            </a:r>
            <a:r>
              <a:rPr lang="pl-PL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7" name="Prostokąt 6"/>
          <p:cNvSpPr/>
          <p:nvPr/>
        </p:nvSpPr>
        <p:spPr>
          <a:xfrm>
            <a:off x="6866306" y="2275374"/>
            <a:ext cx="219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2000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notowana na </a:t>
            </a:r>
            <a:r>
              <a:rPr lang="pl-PL" sz="2000" b="1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GPW</a:t>
            </a:r>
          </a:p>
          <a:p>
            <a:pPr algn="r"/>
            <a:r>
              <a:rPr lang="pl-PL" sz="2000" dirty="0">
                <a:solidFill>
                  <a:srgbClr val="FF004A"/>
                </a:solidFill>
                <a:latin typeface="Titillium Lt" pitchFamily="50" charset="-18"/>
                <a:cs typeface="Arial" panose="020B0604020202020204" pitchFamily="34" charset="0"/>
              </a:rPr>
              <a:t>2011</a:t>
            </a:r>
          </a:p>
        </p:txBody>
      </p:sp>
      <p:sp>
        <p:nvSpPr>
          <p:cNvPr id="8" name="Prostokąt 7"/>
          <p:cNvSpPr/>
          <p:nvPr/>
        </p:nvSpPr>
        <p:spPr>
          <a:xfrm>
            <a:off x="9922220" y="4135388"/>
            <a:ext cx="355776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ero Matics" panose="020B0603060101010101" pitchFamily="34" charset="0"/>
                <a:cs typeface="Helvetica" panose="020B0604020202020204" pitchFamily="34" charset="0"/>
              </a:rPr>
              <a:t>Nr. 1</a:t>
            </a:r>
          </a:p>
          <a:p>
            <a: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Aero Matics" panose="020B0603060101010101" pitchFamily="34" charset="0"/>
                <a:cs typeface="Helvetica" panose="020B0604020202020204" pitchFamily="34" charset="0"/>
              </a:rPr>
              <a:t>25%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europejski rynek EPP </a:t>
            </a:r>
          </a:p>
          <a:p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dla branży motoryzacyjnej</a:t>
            </a:r>
          </a:p>
        </p:txBody>
      </p:sp>
      <p:sp>
        <p:nvSpPr>
          <p:cNvPr id="9" name="object 2"/>
          <p:cNvSpPr/>
          <p:nvPr/>
        </p:nvSpPr>
        <p:spPr>
          <a:xfrm>
            <a:off x="10026245" y="2335188"/>
            <a:ext cx="847534" cy="541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3"/>
          <p:cNvSpPr/>
          <p:nvPr/>
        </p:nvSpPr>
        <p:spPr>
          <a:xfrm>
            <a:off x="10026245" y="2897785"/>
            <a:ext cx="847534" cy="5418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4"/>
          <p:cNvSpPr/>
          <p:nvPr/>
        </p:nvSpPr>
        <p:spPr>
          <a:xfrm>
            <a:off x="10026245" y="3430766"/>
            <a:ext cx="847534" cy="541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Prostokąt 11"/>
          <p:cNvSpPr/>
          <p:nvPr/>
        </p:nvSpPr>
        <p:spPr>
          <a:xfrm>
            <a:off x="11008895" y="2589023"/>
            <a:ext cx="18582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6600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Aero Matics" panose="020B0603060101010101" pitchFamily="34" charset="0"/>
                <a:cs typeface="Arial" panose="020B0604020202020204" pitchFamily="34" charset="0"/>
              </a:rPr>
              <a:t>M</a:t>
            </a:r>
            <a:r>
              <a:rPr lang="pl-PL" sz="6600" b="1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Titillium Lt" pitchFamily="50" charset="-18"/>
                <a:cs typeface="Arial" panose="020B0604020202020204" pitchFamily="34" charset="0"/>
              </a:rPr>
              <a:t>&amp;</a:t>
            </a:r>
            <a:r>
              <a:rPr lang="pl-PL" sz="6600" dirty="0">
                <a:gradFill flip="none" rotWithShape="1">
                  <a:gsLst>
                    <a:gs pos="15000">
                      <a:srgbClr val="ED2B59"/>
                    </a:gs>
                    <a:gs pos="100000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  <a:tileRect t="-100000" r="-100000"/>
                </a:gradFill>
                <a:latin typeface="Aero Matics" panose="020B0603060101010101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14" name="Picture 27" descr="Znalezione obrazy dla zapytania westfalia automotive logo black and wh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37" y="8117251"/>
            <a:ext cx="1804053" cy="120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 descr="Znalezione obrazy dla zapytania borgers logo bla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07" y="8235152"/>
            <a:ext cx="1491600" cy="10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139559\Desktop\beznazw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23" y="7123371"/>
            <a:ext cx="1179542" cy="68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Znalezione obrazy dla zapytania jaguar logo 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11" y="7170503"/>
            <a:ext cx="720187" cy="54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Znalezione obrazy dla zapytania recaro logo 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176" y="8566472"/>
            <a:ext cx="1246478" cy="2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D:\IZOBLOK\WWW\loga\po_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912" y="8595181"/>
            <a:ext cx="609544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D:\IZOBLOK\WWW\loga\logo-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462" y="8595181"/>
            <a:ext cx="912772" cy="36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D:\IZOBLOK\WWW\loga\Yanfeng_227692LOG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123" y="7893560"/>
            <a:ext cx="1440160" cy="5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D:\IZOBLOK\WWW\loga\w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939" y="7883606"/>
            <a:ext cx="1342102" cy="5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D:\IZOBLOK\Logotypy\black&amp;white\VW_Volkswagen-logo-vector-blacknwhite-mode_B&amp;W_0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91" y="7170502"/>
            <a:ext cx="848689" cy="60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D:\IZOBLOK\Logotypy\black&amp;white\FAURECIA_Faurecia_1_B&amp;W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87" y="7994739"/>
            <a:ext cx="1037275" cy="28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D:\IZOBLOK\Logotypy\black&amp;white\FORD_logo_ford_B&amp;W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95" y="7227205"/>
            <a:ext cx="940245" cy="46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D:\IZOBLOK\Logotypy\black&amp;white\BMW_BMW-logo-black-2048x2048_B&amp;W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419" y="7148367"/>
            <a:ext cx="654901" cy="6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D:\IZOBLOK\Logotypy\black&amp;white\VOLVO_Volvo-Logo-Transparent-Background_B&amp;W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515" y="7114721"/>
            <a:ext cx="705996" cy="70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D:\IZOBLOK\Logotypy\black&amp;white\LAND ROVER_land+rover_B&amp;W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707" y="6953572"/>
            <a:ext cx="998240" cy="9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3" descr="D:\IZOBLOK\Logotypy\black&amp;white\OPEL_opel_thumb_B&amp;W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827" y="7099997"/>
            <a:ext cx="928777" cy="70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D:\IZOBLOK\Logotypy\black&amp;white\SKODA_logo-simple-skoda-56fd20_B&amp;W z tłem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924" y="7073915"/>
            <a:ext cx="870240" cy="72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D:\IZOBLOK\Logotypy\black&amp;white\AUDI_audi-logo-vector-black-white_B&amp;W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019" y="7125971"/>
            <a:ext cx="884335" cy="62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D:\IZOBLOK\Logotypy\black&amp;white\LEAR CORPORATION_logo_LEAR-2-300x149_B&amp;W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125" y="7810091"/>
            <a:ext cx="1286159" cy="63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D:\IZOBLOK\WWW\loga\IDEAL automotive_logo_1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238" y="7959986"/>
            <a:ext cx="884085" cy="35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9" descr="D:\IZOBLOK\WWW\loga\MAGNA_logo_magna_02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547" y="7951812"/>
            <a:ext cx="1184184" cy="23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object 56"/>
          <p:cNvSpPr txBox="1"/>
          <p:nvPr/>
        </p:nvSpPr>
        <p:spPr>
          <a:xfrm>
            <a:off x="3144118" y="7364395"/>
            <a:ext cx="133947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3600" b="1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O</a:t>
            </a:r>
            <a:r>
              <a:rPr sz="3600" b="1" spc="23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E</a:t>
            </a:r>
            <a:r>
              <a:rPr sz="3600" b="1" spc="1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M</a:t>
            </a:r>
            <a:endParaRPr sz="3600" b="1" dirty="0">
              <a:solidFill>
                <a:schemeClr val="tx1">
                  <a:lumMod val="50000"/>
                  <a:lumOff val="50000"/>
                </a:schemeClr>
              </a:solidFill>
              <a:latin typeface="DINPro"/>
              <a:cs typeface="DINPro"/>
            </a:endParaRPr>
          </a:p>
        </p:txBody>
      </p:sp>
      <p:sp>
        <p:nvSpPr>
          <p:cNvPr id="36" name="object 57"/>
          <p:cNvSpPr txBox="1"/>
          <p:nvPr/>
        </p:nvSpPr>
        <p:spPr>
          <a:xfrm>
            <a:off x="2304827" y="7951812"/>
            <a:ext cx="217568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r">
              <a:lnSpc>
                <a:spcPct val="100000"/>
              </a:lnSpc>
            </a:pPr>
            <a:r>
              <a:rPr sz="3600" b="1" spc="26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T</a:t>
            </a:r>
            <a:r>
              <a:rPr sz="3600" b="1" spc="2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I</a:t>
            </a:r>
            <a:r>
              <a:rPr sz="3600" b="1" spc="235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E</a:t>
            </a:r>
            <a:r>
              <a:rPr sz="3600" b="1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R</a:t>
            </a:r>
            <a:r>
              <a:rPr lang="pl-PL" sz="3600" b="1" spc="10" dirty="0">
                <a:solidFill>
                  <a:schemeClr val="tx1">
                    <a:lumMod val="50000"/>
                    <a:lumOff val="50000"/>
                  </a:schemeClr>
                </a:solidFill>
                <a:latin typeface="DINPro"/>
                <a:cs typeface="DINPro"/>
              </a:rPr>
              <a:t> 1</a:t>
            </a:r>
            <a:endParaRPr sz="3600" b="1" dirty="0">
              <a:solidFill>
                <a:schemeClr val="tx1">
                  <a:lumMod val="50000"/>
                  <a:lumOff val="50000"/>
                </a:schemeClr>
              </a:solidFill>
              <a:latin typeface="DINPro"/>
              <a:cs typeface="DINPro"/>
            </a:endParaRPr>
          </a:p>
        </p:txBody>
      </p:sp>
      <p:pic>
        <p:nvPicPr>
          <p:cNvPr id="37" name="Picture 9" descr="D:\IZOBLOK\Logotypy\black&amp;white\LAMBORGHINI_lamborghini-logo-8_B&amp;W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331" y="7155197"/>
            <a:ext cx="57241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2" descr="Znalezione obrazy dla zapytania adler pelzer group logo"/>
          <p:cNvPicPr>
            <a:picLocks noChangeAspect="1" noChangeArrowheads="1"/>
          </p:cNvPicPr>
          <p:nvPr/>
        </p:nvPicPr>
        <p:blipFill>
          <a:blip r:embed="rId2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436" y="7831723"/>
            <a:ext cx="1233342" cy="66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Znalezione obrazy dla zapytania autoneum logo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1142" y="8367855"/>
            <a:ext cx="1438861" cy="71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Prostokąt 39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65616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6807012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609650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7544231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470714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3963368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3200847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5401829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25" y="2607916"/>
            <a:ext cx="840563" cy="84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1278588" y="4971399"/>
            <a:ext cx="13126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NISKA WAGA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1278586" y="7042627"/>
            <a:ext cx="22769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100% PRZETWARZALNY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8" name="Prostokąt 27"/>
          <p:cNvSpPr/>
          <p:nvPr/>
        </p:nvSpPr>
        <p:spPr>
          <a:xfrm>
            <a:off x="11278587" y="7779846"/>
            <a:ext cx="1988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ABSORBCJA ENERGII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11288689" y="2714727"/>
            <a:ext cx="2406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NISKA ABSORBCJA WODY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0" name="Prostokąt 29"/>
          <p:cNvSpPr/>
          <p:nvPr/>
        </p:nvSpPr>
        <p:spPr>
          <a:xfrm>
            <a:off x="11288688" y="4198983"/>
            <a:ext cx="3237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WYTRZYMAŁOŚĆ KONSTRUKCYJNA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11278589" y="3402357"/>
            <a:ext cx="2591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ODPORNOŚĆ NA WARUNKI </a:t>
            </a:r>
          </a:p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ATMOSFERYCZNE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2" name="Prostokąt 31"/>
          <p:cNvSpPr/>
          <p:nvPr/>
        </p:nvSpPr>
        <p:spPr>
          <a:xfrm>
            <a:off x="11288689" y="6332124"/>
            <a:ext cx="2264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CHEMICZNIE OBOJĘTNY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33" name="Prostokąt 32"/>
          <p:cNvSpPr/>
          <p:nvPr/>
        </p:nvSpPr>
        <p:spPr>
          <a:xfrm>
            <a:off x="11288689" y="5637444"/>
            <a:ext cx="2446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solidFill>
                  <a:srgbClr val="FF0000"/>
                </a:solidFill>
                <a:latin typeface="Titillium" pitchFamily="50" charset="-18"/>
                <a:cs typeface="Helvetica" panose="020B0604020202020204" pitchFamily="34" charset="0"/>
              </a:rPr>
              <a:t>ABSORBCJA AKUSTYCZNA</a:t>
            </a:r>
            <a:endParaRPr lang="pl-PL" sz="1600" dirty="0">
              <a:solidFill>
                <a:srgbClr val="FF0000"/>
              </a:solidFill>
            </a:endParaRPr>
          </a:p>
        </p:txBody>
      </p:sp>
      <p:sp>
        <p:nvSpPr>
          <p:cNvPr id="26" name="Prostokąt 25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7688214" y="2471750"/>
            <a:ext cx="23214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9600" b="1" dirty="0">
                <a:solidFill>
                  <a:srgbClr val="0000FF"/>
                </a:solidFill>
                <a:latin typeface="Titillium" pitchFamily="50" charset="-18"/>
                <a:cs typeface="Helvetica" panose="020B0604020202020204" pitchFamily="34" charset="0"/>
              </a:rPr>
              <a:t>EPP</a:t>
            </a:r>
            <a:endParaRPr lang="pl-PL" sz="9600" dirty="0">
              <a:solidFill>
                <a:srgbClr val="0000FF"/>
              </a:solidFill>
              <a:latin typeface="Titillium" pitchFamily="50" charset="-18"/>
            </a:endParaRPr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0291" y="3637086"/>
            <a:ext cx="1658144" cy="172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9471" y="1994230"/>
            <a:ext cx="1888964" cy="151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Prostokąt 36"/>
          <p:cNvSpPr/>
          <p:nvPr/>
        </p:nvSpPr>
        <p:spPr>
          <a:xfrm>
            <a:off x="1800771" y="3559324"/>
            <a:ext cx="4459665" cy="2616095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SEKTOR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przetwórstwo tworzyw sztucznych</a:t>
            </a:r>
          </a:p>
          <a:p>
            <a:pPr>
              <a:buClr>
                <a:srgbClr val="C00000"/>
              </a:buClr>
            </a:pPr>
            <a:endParaRPr lang="pl-PL" sz="2000" dirty="0">
              <a:solidFill>
                <a:schemeClr val="tx1">
                  <a:lumMod val="65000"/>
                  <a:lumOff val="35000"/>
                </a:schemeClr>
              </a:solidFill>
              <a:latin typeface="Titillium" pitchFamily="50" charset="-18"/>
              <a:cs typeface="Helvetica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SPECJALIZACJA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produkcja elementów z EPP</a:t>
            </a:r>
          </a:p>
        </p:txBody>
      </p:sp>
      <p:sp>
        <p:nvSpPr>
          <p:cNvPr id="38" name="Prostokąt 37"/>
          <p:cNvSpPr/>
          <p:nvPr/>
        </p:nvSpPr>
        <p:spPr>
          <a:xfrm>
            <a:off x="1800771" y="6506776"/>
            <a:ext cx="57961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pl-PL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EKPOZYCJA RYNKOWA</a:t>
            </a:r>
          </a:p>
          <a:p>
            <a:pPr>
              <a:buClr>
                <a:srgbClr val="C00000"/>
              </a:buClr>
            </a:pPr>
            <a:r>
              <a:rPr lang="pl-PL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ponad 90% eksport na rynki europejskie</a:t>
            </a:r>
          </a:p>
        </p:txBody>
      </p:sp>
    </p:spTree>
    <p:extLst>
      <p:ext uri="{BB962C8B-B14F-4D97-AF65-F5344CB8AC3E}">
        <p14:creationId xmlns:p14="http://schemas.microsoft.com/office/powerpoint/2010/main" val="605352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7" descr="Powerp_Darstellu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5426">
            <a:off x="3156024" y="1613118"/>
            <a:ext cx="12093985" cy="663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Prostokąt 33"/>
          <p:cNvSpPr/>
          <p:nvPr/>
        </p:nvSpPr>
        <p:spPr>
          <a:xfrm>
            <a:off x="13939779" y="6151612"/>
            <a:ext cx="108013" cy="26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pl-PL" dirty="0">
              <a:latin typeface="Titillium" pitchFamily="50" charset="-18"/>
            </a:endParaRPr>
          </a:p>
        </p:txBody>
      </p:sp>
      <p:sp>
        <p:nvSpPr>
          <p:cNvPr id="37" name="Text Box 14"/>
          <p:cNvSpPr txBox="1">
            <a:spLocks noChangeArrowheads="1"/>
          </p:cNvSpPr>
          <p:nvPr/>
        </p:nvSpPr>
        <p:spPr bwMode="auto">
          <a:xfrm>
            <a:off x="8398635" y="1658268"/>
            <a:ext cx="14366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b</a:t>
            </a:r>
            <a:r>
              <a:rPr lang="de-DE" altLang="de-DE" sz="1400" dirty="0">
                <a:latin typeface="Titillium" pitchFamily="50" charset="-18"/>
                <a:ea typeface="ＭＳ Ｐゴシック" pitchFamily="34" charset="-128"/>
              </a:rPr>
              <a:t>odywork</a:t>
            </a:r>
          </a:p>
        </p:txBody>
      </p:sp>
      <p:cxnSp>
        <p:nvCxnSpPr>
          <p:cNvPr id="38" name="Gewinkelte Verbindung 37"/>
          <p:cNvCxnSpPr/>
          <p:nvPr/>
        </p:nvCxnSpPr>
        <p:spPr>
          <a:xfrm rot="5400000">
            <a:off x="8219247" y="2378993"/>
            <a:ext cx="944563" cy="407987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Box 14"/>
          <p:cNvSpPr txBox="1">
            <a:spLocks noChangeArrowheads="1"/>
          </p:cNvSpPr>
          <p:nvPr/>
        </p:nvSpPr>
        <p:spPr bwMode="auto">
          <a:xfrm>
            <a:off x="10122634" y="1115988"/>
            <a:ext cx="151288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d</a:t>
            </a:r>
            <a:r>
              <a:rPr lang="en-US" altLang="de-DE" sz="1400" dirty="0">
                <a:latin typeface="Titillium" pitchFamily="50" charset="-18"/>
                <a:ea typeface="ＭＳ Ｐゴシック" pitchFamily="34" charset="-128"/>
              </a:rPr>
              <a:t>oor crashpad</a:t>
            </a:r>
          </a:p>
        </p:txBody>
      </p:sp>
      <p:cxnSp>
        <p:nvCxnSpPr>
          <p:cNvPr id="40" name="Gewinkelte Verbindung 50"/>
          <p:cNvCxnSpPr/>
          <p:nvPr/>
        </p:nvCxnSpPr>
        <p:spPr>
          <a:xfrm rot="5400000">
            <a:off x="9950390" y="1658119"/>
            <a:ext cx="944563" cy="40957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2"/>
          <p:cNvSpPr>
            <a:spLocks noChangeArrowheads="1"/>
          </p:cNvSpPr>
          <p:nvPr/>
        </p:nvSpPr>
        <p:spPr bwMode="auto">
          <a:xfrm>
            <a:off x="12319288" y="1660178"/>
            <a:ext cx="2581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h</a:t>
            </a:r>
            <a:r>
              <a:rPr lang="en-US" altLang="de-DE" sz="1400" dirty="0">
                <a:latin typeface="Titillium" pitchFamily="50" charset="-18"/>
              </a:rPr>
              <a:t>eadrest with foamed metal brackets</a:t>
            </a:r>
          </a:p>
        </p:txBody>
      </p:sp>
      <p:cxnSp>
        <p:nvCxnSpPr>
          <p:cNvPr id="42" name="Form 25"/>
          <p:cNvCxnSpPr>
            <a:stCxn id="41" idx="2"/>
          </p:cNvCxnSpPr>
          <p:nvPr/>
        </p:nvCxnSpPr>
        <p:spPr>
          <a:xfrm rot="5400000">
            <a:off x="12439144" y="1524447"/>
            <a:ext cx="511175" cy="1830387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3"/>
          <p:cNvSpPr>
            <a:spLocks noChangeArrowheads="1"/>
          </p:cNvSpPr>
          <p:nvPr/>
        </p:nvSpPr>
        <p:spPr bwMode="auto">
          <a:xfrm>
            <a:off x="15617169" y="3201814"/>
            <a:ext cx="22413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b</a:t>
            </a:r>
            <a:r>
              <a:rPr lang="de-DE" altLang="de-DE" sz="1400" dirty="0">
                <a:latin typeface="Titillium" pitchFamily="50" charset="-18"/>
              </a:rPr>
              <a:t>attery crashpad</a:t>
            </a:r>
            <a:r>
              <a:rPr lang="pl-PL" altLang="de-DE" sz="1400" dirty="0">
                <a:latin typeface="Titillium" pitchFamily="50" charset="-18"/>
              </a:rPr>
              <a:t>  </a:t>
            </a:r>
            <a:r>
              <a:rPr lang="de-DE" altLang="de-DE" sz="1400" dirty="0">
                <a:latin typeface="Titillium" pitchFamily="50" charset="-18"/>
              </a:rPr>
              <a:t>with inmoulded sheedmetall</a:t>
            </a:r>
          </a:p>
        </p:txBody>
      </p:sp>
      <p:cxnSp>
        <p:nvCxnSpPr>
          <p:cNvPr id="44" name="Form 27"/>
          <p:cNvCxnSpPr/>
          <p:nvPr/>
        </p:nvCxnSpPr>
        <p:spPr>
          <a:xfrm rot="10800000" flipV="1">
            <a:off x="13435722" y="3724102"/>
            <a:ext cx="2249563" cy="19526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3"/>
          <p:cNvSpPr>
            <a:spLocks noChangeArrowheads="1"/>
          </p:cNvSpPr>
          <p:nvPr/>
        </p:nvSpPr>
        <p:spPr bwMode="auto">
          <a:xfrm>
            <a:off x="11155155" y="6824910"/>
            <a:ext cx="35290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loor liner</a:t>
            </a:r>
          </a:p>
        </p:txBody>
      </p:sp>
      <p:cxnSp>
        <p:nvCxnSpPr>
          <p:cNvPr id="46" name="Form 18"/>
          <p:cNvCxnSpPr>
            <a:stCxn id="45" idx="1"/>
          </p:cNvCxnSpPr>
          <p:nvPr/>
        </p:nvCxnSpPr>
        <p:spPr>
          <a:xfrm rot="10800000">
            <a:off x="10915442" y="5575548"/>
            <a:ext cx="239713" cy="1403350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hteck 3"/>
          <p:cNvSpPr>
            <a:spLocks noChangeArrowheads="1"/>
          </p:cNvSpPr>
          <p:nvPr/>
        </p:nvSpPr>
        <p:spPr bwMode="auto">
          <a:xfrm>
            <a:off x="9681658" y="7263308"/>
            <a:ext cx="3529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en-US" altLang="de-DE" sz="1400" dirty="0">
                <a:latin typeface="Titillium" pitchFamily="50" charset="-18"/>
              </a:rPr>
              <a:t>rash pad liner vehicle floor</a:t>
            </a:r>
          </a:p>
        </p:txBody>
      </p:sp>
      <p:cxnSp>
        <p:nvCxnSpPr>
          <p:cNvPr id="48" name="Form 18"/>
          <p:cNvCxnSpPr/>
          <p:nvPr/>
        </p:nvCxnSpPr>
        <p:spPr>
          <a:xfrm rot="10800000">
            <a:off x="9475283" y="6007596"/>
            <a:ext cx="239713" cy="1403350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Form 18"/>
          <p:cNvCxnSpPr/>
          <p:nvPr/>
        </p:nvCxnSpPr>
        <p:spPr>
          <a:xfrm rot="16200000" flipV="1">
            <a:off x="5243900" y="6457584"/>
            <a:ext cx="2846090" cy="217921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hteck 3"/>
          <p:cNvSpPr>
            <a:spLocks noChangeArrowheads="1"/>
          </p:cNvSpPr>
          <p:nvPr/>
        </p:nvSpPr>
        <p:spPr bwMode="auto">
          <a:xfrm>
            <a:off x="6162914" y="8017876"/>
            <a:ext cx="35290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a</a:t>
            </a:r>
            <a:r>
              <a:rPr lang="de-DE" altLang="de-DE" sz="1400" dirty="0">
                <a:latin typeface="Titillium" pitchFamily="50" charset="-18"/>
              </a:rPr>
              <a:t>ccess cover battery bracket</a:t>
            </a:r>
          </a:p>
        </p:txBody>
      </p:sp>
      <p:sp>
        <p:nvSpPr>
          <p:cNvPr id="51" name="Rechteck 3"/>
          <p:cNvSpPr>
            <a:spLocks noChangeArrowheads="1"/>
          </p:cNvSpPr>
          <p:nvPr/>
        </p:nvSpPr>
        <p:spPr bwMode="auto">
          <a:xfrm>
            <a:off x="8035121" y="7644035"/>
            <a:ext cx="25923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de-DE" altLang="de-DE" sz="1400" dirty="0">
                <a:latin typeface="Titillium" pitchFamily="50" charset="-18"/>
              </a:rPr>
              <a:t>rashpad steering column </a:t>
            </a:r>
          </a:p>
        </p:txBody>
      </p:sp>
      <p:cxnSp>
        <p:nvCxnSpPr>
          <p:cNvPr id="52" name="Form 18"/>
          <p:cNvCxnSpPr/>
          <p:nvPr/>
        </p:nvCxnSpPr>
        <p:spPr>
          <a:xfrm rot="16200000" flipV="1">
            <a:off x="7348408" y="6282632"/>
            <a:ext cx="2500535" cy="22227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hteck 1"/>
          <p:cNvSpPr>
            <a:spLocks noChangeArrowheads="1"/>
          </p:cNvSpPr>
          <p:nvPr/>
        </p:nvSpPr>
        <p:spPr bwMode="auto">
          <a:xfrm>
            <a:off x="3130045" y="7306022"/>
            <a:ext cx="1337226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lium" pitchFamily="50" charset="-18"/>
                <a:ea typeface="ＭＳ Ｐゴシック" pitchFamily="34" charset="-128"/>
              </a:rPr>
              <a:t>s</a:t>
            </a:r>
            <a:r>
              <a:rPr lang="de-DE" altLang="de-DE" sz="1400" dirty="0">
                <a:latin typeface="Titillium" pitchFamily="50" charset="-18"/>
                <a:ea typeface="ＭＳ Ｐゴシック" pitchFamily="34" charset="-128"/>
              </a:rPr>
              <a:t>hock absorber</a:t>
            </a:r>
          </a:p>
        </p:txBody>
      </p:sp>
      <p:cxnSp>
        <p:nvCxnSpPr>
          <p:cNvPr id="54" name="Gewinkelte Verbindung 35"/>
          <p:cNvCxnSpPr>
            <a:stCxn id="53" idx="0"/>
          </p:cNvCxnSpPr>
          <p:nvPr/>
        </p:nvCxnSpPr>
        <p:spPr>
          <a:xfrm rot="5400000" flipH="1" flipV="1">
            <a:off x="3865196" y="6304450"/>
            <a:ext cx="935035" cy="1068111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Form 27"/>
          <p:cNvCxnSpPr/>
          <p:nvPr/>
        </p:nvCxnSpPr>
        <p:spPr>
          <a:xfrm flipV="1">
            <a:off x="3062799" y="4495428"/>
            <a:ext cx="3388147" cy="38417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hteck 9"/>
          <p:cNvSpPr>
            <a:spLocks noChangeArrowheads="1"/>
          </p:cNvSpPr>
          <p:nvPr/>
        </p:nvSpPr>
        <p:spPr bwMode="auto">
          <a:xfrm>
            <a:off x="2207136" y="4495428"/>
            <a:ext cx="129540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o</a:t>
            </a:r>
            <a:r>
              <a:rPr lang="de-DE" altLang="de-DE" sz="1400" dirty="0">
                <a:latin typeface="Titillium" pitchFamily="50" charset="-18"/>
              </a:rPr>
              <a:t>il cycle system </a:t>
            </a:r>
          </a:p>
        </p:txBody>
      </p:sp>
      <p:sp>
        <p:nvSpPr>
          <p:cNvPr id="57" name="Rechteck 9"/>
          <p:cNvSpPr>
            <a:spLocks noChangeArrowheads="1"/>
          </p:cNvSpPr>
          <p:nvPr/>
        </p:nvSpPr>
        <p:spPr bwMode="auto">
          <a:xfrm>
            <a:off x="2418498" y="2649811"/>
            <a:ext cx="87466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ootrests</a:t>
            </a:r>
          </a:p>
        </p:txBody>
      </p:sp>
      <p:cxnSp>
        <p:nvCxnSpPr>
          <p:cNvPr id="58" name="Form 27"/>
          <p:cNvCxnSpPr>
            <a:stCxn id="57" idx="2"/>
          </p:cNvCxnSpPr>
          <p:nvPr/>
        </p:nvCxnSpPr>
        <p:spPr>
          <a:xfrm rot="16200000" flipH="1">
            <a:off x="4421564" y="1391853"/>
            <a:ext cx="817760" cy="3949229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rostokąt 27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2462076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8" descr="Powerp_Darstellu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4680">
            <a:off x="3126888" y="1606328"/>
            <a:ext cx="12080525" cy="662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Prostokąt 27"/>
          <p:cNvSpPr/>
          <p:nvPr/>
        </p:nvSpPr>
        <p:spPr>
          <a:xfrm>
            <a:off x="13906143" y="6137970"/>
            <a:ext cx="108013" cy="26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pl-PL" dirty="0"/>
          </a:p>
        </p:txBody>
      </p:sp>
      <p:sp>
        <p:nvSpPr>
          <p:cNvPr id="31" name="Rechteck 6"/>
          <p:cNvSpPr>
            <a:spLocks noChangeArrowheads="1"/>
          </p:cNvSpPr>
          <p:nvPr/>
        </p:nvSpPr>
        <p:spPr bwMode="auto">
          <a:xfrm>
            <a:off x="5232452" y="2358381"/>
            <a:ext cx="12632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ender closure</a:t>
            </a:r>
          </a:p>
        </p:txBody>
      </p:sp>
      <p:cxnSp>
        <p:nvCxnSpPr>
          <p:cNvPr id="32" name="Form 24"/>
          <p:cNvCxnSpPr/>
          <p:nvPr/>
        </p:nvCxnSpPr>
        <p:spPr>
          <a:xfrm>
            <a:off x="6535103" y="2636084"/>
            <a:ext cx="655816" cy="26152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hteck 6"/>
          <p:cNvSpPr>
            <a:spLocks noChangeArrowheads="1"/>
          </p:cNvSpPr>
          <p:nvPr/>
        </p:nvSpPr>
        <p:spPr bwMode="auto">
          <a:xfrm>
            <a:off x="7328633" y="1180258"/>
            <a:ext cx="9092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f</a:t>
            </a:r>
            <a:r>
              <a:rPr lang="de-DE" altLang="de-DE" sz="1400" dirty="0">
                <a:latin typeface="Titillium" pitchFamily="50" charset="-18"/>
              </a:rPr>
              <a:t>loor liner</a:t>
            </a:r>
          </a:p>
        </p:txBody>
      </p:sp>
      <p:cxnSp>
        <p:nvCxnSpPr>
          <p:cNvPr id="35" name="Form 24"/>
          <p:cNvCxnSpPr/>
          <p:nvPr/>
        </p:nvCxnSpPr>
        <p:spPr>
          <a:xfrm rot="16200000" flipH="1">
            <a:off x="7084641" y="2268799"/>
            <a:ext cx="2251250" cy="734568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5"/>
          <p:cNvSpPr>
            <a:spLocks noChangeArrowheads="1"/>
          </p:cNvSpPr>
          <p:nvPr/>
        </p:nvSpPr>
        <p:spPr bwMode="auto">
          <a:xfrm>
            <a:off x="10233734" y="1025402"/>
            <a:ext cx="13292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t</a:t>
            </a:r>
            <a:r>
              <a:rPr lang="de-DE" altLang="de-DE" sz="1400" dirty="0">
                <a:latin typeface="Titillium" pitchFamily="50" charset="-18"/>
              </a:rPr>
              <a:t>ank insulation</a:t>
            </a:r>
          </a:p>
        </p:txBody>
      </p:sp>
      <p:cxnSp>
        <p:nvCxnSpPr>
          <p:cNvPr id="60" name="Gewinkelte Verbindung 48"/>
          <p:cNvCxnSpPr/>
          <p:nvPr/>
        </p:nvCxnSpPr>
        <p:spPr>
          <a:xfrm rot="16200000" flipH="1">
            <a:off x="10244469" y="2059057"/>
            <a:ext cx="1689298" cy="381558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hteck 3"/>
          <p:cNvSpPr>
            <a:spLocks noChangeArrowheads="1"/>
          </p:cNvSpPr>
          <p:nvPr/>
        </p:nvSpPr>
        <p:spPr bwMode="auto">
          <a:xfrm>
            <a:off x="12029418" y="1313434"/>
            <a:ext cx="23807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s</a:t>
            </a:r>
            <a:r>
              <a:rPr lang="de-DE" altLang="de-DE" sz="1400" dirty="0">
                <a:latin typeface="Titillium" pitchFamily="50" charset="-18"/>
              </a:rPr>
              <a:t>upport for backseat housing</a:t>
            </a:r>
          </a:p>
        </p:txBody>
      </p:sp>
      <p:cxnSp>
        <p:nvCxnSpPr>
          <p:cNvPr id="62" name="Gewinkelte Verbindung 65"/>
          <p:cNvCxnSpPr/>
          <p:nvPr/>
        </p:nvCxnSpPr>
        <p:spPr>
          <a:xfrm rot="5400000">
            <a:off x="11331888" y="2218681"/>
            <a:ext cx="1366487" cy="279400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hteck 3"/>
          <p:cNvSpPr>
            <a:spLocks noChangeArrowheads="1"/>
          </p:cNvSpPr>
          <p:nvPr/>
        </p:nvSpPr>
        <p:spPr bwMode="auto">
          <a:xfrm>
            <a:off x="13062658" y="2159422"/>
            <a:ext cx="38678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m</a:t>
            </a:r>
            <a:r>
              <a:rPr lang="de-DE" altLang="de-DE" sz="1400" dirty="0">
                <a:latin typeface="Titillium" pitchFamily="50" charset="-18"/>
              </a:rPr>
              <a:t>ounting support for electrical control units</a:t>
            </a:r>
          </a:p>
        </p:txBody>
      </p:sp>
      <p:cxnSp>
        <p:nvCxnSpPr>
          <p:cNvPr id="64" name="Gewinkelte Verbindung 68"/>
          <p:cNvCxnSpPr>
            <a:stCxn id="63" idx="1"/>
          </p:cNvCxnSpPr>
          <p:nvPr/>
        </p:nvCxnSpPr>
        <p:spPr>
          <a:xfrm rot="10800000" flipV="1">
            <a:off x="12724522" y="2313310"/>
            <a:ext cx="338136" cy="565249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hteck 3"/>
          <p:cNvSpPr>
            <a:spLocks noChangeArrowheads="1"/>
          </p:cNvSpPr>
          <p:nvPr/>
        </p:nvSpPr>
        <p:spPr bwMode="auto">
          <a:xfrm>
            <a:off x="14834234" y="3128988"/>
            <a:ext cx="7467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t</a:t>
            </a:r>
            <a:r>
              <a:rPr lang="de-DE" altLang="de-DE" sz="1400" dirty="0">
                <a:latin typeface="Titillium" pitchFamily="50" charset="-18"/>
              </a:rPr>
              <a:t>oolbox</a:t>
            </a:r>
          </a:p>
        </p:txBody>
      </p:sp>
      <p:cxnSp>
        <p:nvCxnSpPr>
          <p:cNvPr id="66" name="Gewinkelte Verbindung 49"/>
          <p:cNvCxnSpPr/>
          <p:nvPr/>
        </p:nvCxnSpPr>
        <p:spPr>
          <a:xfrm rot="10800000" flipV="1">
            <a:off x="13910309" y="3284563"/>
            <a:ext cx="850900" cy="76517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hteck 2"/>
          <p:cNvSpPr>
            <a:spLocks noChangeArrowheads="1"/>
          </p:cNvSpPr>
          <p:nvPr/>
        </p:nvSpPr>
        <p:spPr bwMode="auto">
          <a:xfrm>
            <a:off x="15661407" y="3833714"/>
            <a:ext cx="226915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Arial" charset="0"/>
              </a:rPr>
              <a:t>i</a:t>
            </a:r>
            <a:r>
              <a:rPr lang="de-DE" altLang="de-DE" sz="1400" dirty="0">
                <a:latin typeface="Arial" charset="0"/>
              </a:rPr>
              <a:t>nsulation SoftClose motor</a:t>
            </a:r>
          </a:p>
        </p:txBody>
      </p:sp>
      <p:cxnSp>
        <p:nvCxnSpPr>
          <p:cNvPr id="68" name="Form 22"/>
          <p:cNvCxnSpPr/>
          <p:nvPr/>
        </p:nvCxnSpPr>
        <p:spPr>
          <a:xfrm rot="10800000" flipV="1">
            <a:off x="14834234" y="4265758"/>
            <a:ext cx="1520180" cy="504057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hteck 4"/>
          <p:cNvSpPr>
            <a:spLocks noChangeArrowheads="1"/>
          </p:cNvSpPr>
          <p:nvPr/>
        </p:nvSpPr>
        <p:spPr bwMode="auto">
          <a:xfrm>
            <a:off x="14570064" y="6332230"/>
            <a:ext cx="178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lium" pitchFamily="50" charset="-18"/>
              </a:rPr>
              <a:t>c</a:t>
            </a:r>
            <a:r>
              <a:rPr lang="de-DE" altLang="de-DE" sz="1400" dirty="0">
                <a:latin typeface="Titillium" pitchFamily="50" charset="-18"/>
              </a:rPr>
              <a:t>arrier first aid box</a:t>
            </a:r>
          </a:p>
        </p:txBody>
      </p:sp>
      <p:cxnSp>
        <p:nvCxnSpPr>
          <p:cNvPr id="70" name="Gewinkelte Verbindung 70"/>
          <p:cNvCxnSpPr/>
          <p:nvPr/>
        </p:nvCxnSpPr>
        <p:spPr>
          <a:xfrm rot="16200000" flipV="1">
            <a:off x="13936250" y="5580418"/>
            <a:ext cx="997258" cy="384174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eck 4"/>
          <p:cNvSpPr>
            <a:spLocks noChangeArrowheads="1"/>
          </p:cNvSpPr>
          <p:nvPr/>
        </p:nvSpPr>
        <p:spPr bwMode="auto">
          <a:xfrm>
            <a:off x="12523752" y="6910115"/>
            <a:ext cx="9701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t</a:t>
            </a:r>
            <a:r>
              <a:rPr lang="de-DE" altLang="de-DE" sz="1400" dirty="0">
                <a:latin typeface="Titilium"/>
              </a:rPr>
              <a:t>runk liner</a:t>
            </a:r>
          </a:p>
        </p:txBody>
      </p:sp>
      <p:cxnSp>
        <p:nvCxnSpPr>
          <p:cNvPr id="72" name="Gewinkelte Verbindung 50"/>
          <p:cNvCxnSpPr/>
          <p:nvPr/>
        </p:nvCxnSpPr>
        <p:spPr>
          <a:xfrm rot="5400000" flipH="1" flipV="1">
            <a:off x="11855625" y="5701495"/>
            <a:ext cx="1987872" cy="426193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hteck 2"/>
          <p:cNvSpPr>
            <a:spLocks noChangeArrowheads="1"/>
          </p:cNvSpPr>
          <p:nvPr/>
        </p:nvSpPr>
        <p:spPr bwMode="auto">
          <a:xfrm>
            <a:off x="9974327" y="7380215"/>
            <a:ext cx="9204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fl</a:t>
            </a:r>
            <a:r>
              <a:rPr lang="de-DE" altLang="de-DE" sz="1400" dirty="0">
                <a:latin typeface="Titilium"/>
              </a:rPr>
              <a:t>oor liner</a:t>
            </a:r>
          </a:p>
        </p:txBody>
      </p:sp>
      <p:cxnSp>
        <p:nvCxnSpPr>
          <p:cNvPr id="74" name="Form 22"/>
          <p:cNvCxnSpPr>
            <a:stCxn id="73" idx="0"/>
          </p:cNvCxnSpPr>
          <p:nvPr/>
        </p:nvCxnSpPr>
        <p:spPr>
          <a:xfrm rot="16200000" flipV="1">
            <a:off x="9208969" y="6154634"/>
            <a:ext cx="1386260" cy="106490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hteck 5"/>
          <p:cNvSpPr>
            <a:spLocks noChangeArrowheads="1"/>
          </p:cNvSpPr>
          <p:nvPr/>
        </p:nvSpPr>
        <p:spPr bwMode="auto">
          <a:xfrm>
            <a:off x="8577550" y="7486129"/>
            <a:ext cx="13179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</a:t>
            </a:r>
            <a:r>
              <a:rPr lang="de-DE" altLang="de-DE" sz="1400" dirty="0">
                <a:latin typeface="Titilium"/>
              </a:rPr>
              <a:t>ender closure</a:t>
            </a:r>
          </a:p>
        </p:txBody>
      </p:sp>
      <p:cxnSp>
        <p:nvCxnSpPr>
          <p:cNvPr id="76" name="Gewinkelte Verbindung 63"/>
          <p:cNvCxnSpPr/>
          <p:nvPr/>
        </p:nvCxnSpPr>
        <p:spPr>
          <a:xfrm rot="16200000" flipH="1">
            <a:off x="8544212" y="6941617"/>
            <a:ext cx="688975" cy="377825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hteck 5"/>
          <p:cNvSpPr>
            <a:spLocks noChangeArrowheads="1"/>
          </p:cNvSpPr>
          <p:nvPr/>
        </p:nvSpPr>
        <p:spPr bwMode="auto">
          <a:xfrm>
            <a:off x="5921613" y="8207970"/>
            <a:ext cx="16478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a</a:t>
            </a:r>
            <a:r>
              <a:rPr lang="de-DE" altLang="de-DE" sz="1400" dirty="0">
                <a:latin typeface="Titilium"/>
              </a:rPr>
              <a:t>ccess </a:t>
            </a:r>
            <a:r>
              <a:rPr lang="pl-PL" altLang="de-DE" sz="1400" dirty="0">
                <a:latin typeface="Titilium"/>
              </a:rPr>
              <a:t>c</a:t>
            </a:r>
            <a:r>
              <a:rPr lang="de-DE" altLang="de-DE" sz="1400" dirty="0">
                <a:latin typeface="Titilium"/>
              </a:rPr>
              <a:t>over battery bracket</a:t>
            </a:r>
          </a:p>
        </p:txBody>
      </p:sp>
      <p:cxnSp>
        <p:nvCxnSpPr>
          <p:cNvPr id="78" name="Gewinkelte Verbindung 55"/>
          <p:cNvCxnSpPr/>
          <p:nvPr/>
        </p:nvCxnSpPr>
        <p:spPr>
          <a:xfrm rot="5400000">
            <a:off x="4961838" y="6330121"/>
            <a:ext cx="3067818" cy="573581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Form 27"/>
          <p:cNvCxnSpPr/>
          <p:nvPr/>
        </p:nvCxnSpPr>
        <p:spPr>
          <a:xfrm rot="5400000" flipH="1" flipV="1">
            <a:off x="3501008" y="4481760"/>
            <a:ext cx="2925654" cy="2997706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hteck 9"/>
          <p:cNvSpPr>
            <a:spLocks noChangeArrowheads="1"/>
          </p:cNvSpPr>
          <p:nvPr/>
        </p:nvSpPr>
        <p:spPr bwMode="auto">
          <a:xfrm>
            <a:off x="3392974" y="7486303"/>
            <a:ext cx="1260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s</a:t>
            </a:r>
            <a:r>
              <a:rPr lang="de-DE" altLang="de-DE" sz="1400" dirty="0">
                <a:latin typeface="Titilium"/>
              </a:rPr>
              <a:t>ealing 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Titilium"/>
              </a:rPr>
              <a:t>cycle system </a:t>
            </a:r>
          </a:p>
        </p:txBody>
      </p:sp>
      <p:sp>
        <p:nvSpPr>
          <p:cNvPr id="81" name="Rechteck 6"/>
          <p:cNvSpPr>
            <a:spLocks noChangeArrowheads="1"/>
          </p:cNvSpPr>
          <p:nvPr/>
        </p:nvSpPr>
        <p:spPr bwMode="auto">
          <a:xfrm>
            <a:off x="2442681" y="2688556"/>
            <a:ext cx="8707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f</a:t>
            </a:r>
            <a:r>
              <a:rPr lang="de-DE" altLang="de-DE" sz="1400" dirty="0">
                <a:latin typeface="Titilium"/>
              </a:rPr>
              <a:t>ootrests</a:t>
            </a:r>
          </a:p>
        </p:txBody>
      </p:sp>
      <p:cxnSp>
        <p:nvCxnSpPr>
          <p:cNvPr id="82" name="Form 24"/>
          <p:cNvCxnSpPr/>
          <p:nvPr/>
        </p:nvCxnSpPr>
        <p:spPr>
          <a:xfrm rot="16200000" flipH="1">
            <a:off x="4423710" y="1445286"/>
            <a:ext cx="695795" cy="3867468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rostokąt 33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329755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12" descr="sicherheitsrelevante3_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548712">
            <a:off x="3115558" y="1618750"/>
            <a:ext cx="12092400" cy="663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3901695" y="6151612"/>
            <a:ext cx="108013" cy="266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3" tIns="45717" rIns="91433" bIns="45717" rtlCol="0" anchor="ctr"/>
          <a:lstStyle/>
          <a:p>
            <a:pPr algn="ctr"/>
            <a:endParaRPr lang="pl-PL" dirty="0"/>
          </a:p>
        </p:txBody>
      </p:sp>
      <p:sp>
        <p:nvSpPr>
          <p:cNvPr id="7" name="Rechteck 2"/>
          <p:cNvSpPr>
            <a:spLocks noChangeArrowheads="1"/>
          </p:cNvSpPr>
          <p:nvPr/>
        </p:nvSpPr>
        <p:spPr bwMode="auto">
          <a:xfrm>
            <a:off x="3527363" y="2391941"/>
            <a:ext cx="941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s</a:t>
            </a:r>
            <a:r>
              <a:rPr lang="de-DE" altLang="de-DE" sz="1400" dirty="0">
                <a:latin typeface="Titilium"/>
              </a:rPr>
              <a:t>eat shell</a:t>
            </a:r>
          </a:p>
        </p:txBody>
      </p:sp>
      <p:cxnSp>
        <p:nvCxnSpPr>
          <p:cNvPr id="8" name="Form 18"/>
          <p:cNvCxnSpPr/>
          <p:nvPr/>
        </p:nvCxnSpPr>
        <p:spPr>
          <a:xfrm rot="16200000" flipH="1">
            <a:off x="6550698" y="400463"/>
            <a:ext cx="591734" cy="5325282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eck 1"/>
          <p:cNvSpPr>
            <a:spLocks noChangeArrowheads="1"/>
          </p:cNvSpPr>
          <p:nvPr/>
        </p:nvSpPr>
        <p:spPr bwMode="auto">
          <a:xfrm>
            <a:off x="7906079" y="1615108"/>
            <a:ext cx="8803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h</a:t>
            </a:r>
            <a:r>
              <a:rPr lang="de-DE" altLang="de-DE" sz="1400" dirty="0">
                <a:latin typeface="Titilium"/>
              </a:rPr>
              <a:t>eadrest</a:t>
            </a:r>
          </a:p>
        </p:txBody>
      </p:sp>
      <p:cxnSp>
        <p:nvCxnSpPr>
          <p:cNvPr id="10" name="Form 16"/>
          <p:cNvCxnSpPr/>
          <p:nvPr/>
        </p:nvCxnSpPr>
        <p:spPr>
          <a:xfrm rot="16200000" flipH="1">
            <a:off x="8900773" y="1438722"/>
            <a:ext cx="485972" cy="1594991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058175" y="1615108"/>
            <a:ext cx="2292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de-DE" sz="1400" dirty="0">
                <a:latin typeface="Titilium"/>
              </a:rPr>
              <a:t>h</a:t>
            </a:r>
            <a:r>
              <a:rPr lang="en-US" altLang="de-DE" sz="1400" dirty="0">
                <a:latin typeface="Titilium"/>
              </a:rPr>
              <a:t>eadrest with foamed metal brackets</a:t>
            </a:r>
          </a:p>
        </p:txBody>
      </p:sp>
      <p:cxnSp>
        <p:nvCxnSpPr>
          <p:cNvPr id="12" name="Form 14"/>
          <p:cNvCxnSpPr/>
          <p:nvPr/>
        </p:nvCxnSpPr>
        <p:spPr>
          <a:xfrm rot="5400000" flipH="1" flipV="1">
            <a:off x="11376713" y="2085890"/>
            <a:ext cx="716636" cy="275876"/>
          </a:xfrm>
          <a:prstGeom prst="bentConnector2">
            <a:avLst/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4009708" y="7127737"/>
            <a:ext cx="2521585" cy="28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ium"/>
                <a:ea typeface="ＭＳ Ｐゴシック" pitchFamily="34" charset="-128"/>
              </a:rPr>
              <a:t>s</a:t>
            </a:r>
            <a:r>
              <a:rPr lang="en-US" altLang="de-DE" sz="1400" dirty="0">
                <a:latin typeface="Titilium"/>
                <a:ea typeface="ＭＳ Ｐゴシック" pitchFamily="34" charset="-128"/>
              </a:rPr>
              <a:t>eat with foamed metal parts</a:t>
            </a:r>
          </a:p>
        </p:txBody>
      </p:sp>
      <p:cxnSp>
        <p:nvCxnSpPr>
          <p:cNvPr id="14" name="Form 14"/>
          <p:cNvCxnSpPr/>
          <p:nvPr/>
        </p:nvCxnSpPr>
        <p:spPr>
          <a:xfrm rot="10800000">
            <a:off x="12296140" y="5253359"/>
            <a:ext cx="1893586" cy="1874378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0301294" y="7045697"/>
            <a:ext cx="22923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87313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87313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000099"/>
              </a:buClr>
              <a:buFontTx/>
              <a:buNone/>
            </a:pPr>
            <a:r>
              <a:rPr lang="pl-PL" altLang="de-DE" sz="1400" dirty="0">
                <a:latin typeface="Titilium"/>
                <a:ea typeface="ＭＳ Ｐゴシック" pitchFamily="34" charset="-128"/>
              </a:rPr>
              <a:t>s</a:t>
            </a:r>
            <a:r>
              <a:rPr lang="de-DE" altLang="de-DE" sz="1400" dirty="0">
                <a:latin typeface="Titilium"/>
                <a:ea typeface="ＭＳ Ｐゴシック" pitchFamily="34" charset="-128"/>
              </a:rPr>
              <a:t>eat side parts </a:t>
            </a:r>
          </a:p>
        </p:txBody>
      </p:sp>
      <p:cxnSp>
        <p:nvCxnSpPr>
          <p:cNvPr id="16" name="Form 14"/>
          <p:cNvCxnSpPr/>
          <p:nvPr/>
        </p:nvCxnSpPr>
        <p:spPr>
          <a:xfrm rot="16200000" flipV="1">
            <a:off x="9952837" y="6146379"/>
            <a:ext cx="1184275" cy="474662"/>
          </a:xfrm>
          <a:prstGeom prst="bentConnector3">
            <a:avLst>
              <a:gd name="adj1" fmla="val 50000"/>
            </a:avLst>
          </a:prstGeom>
          <a:ln>
            <a:solidFill>
              <a:srgbClr val="0023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786394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9530815" y="1687116"/>
            <a:ext cx="314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30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1547039" y="1687116"/>
            <a:ext cx="4321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5000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4787399" y="1700100"/>
            <a:ext cx="3143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800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1727533" y="4135389"/>
            <a:ext cx="2022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4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4972102" y="4135388"/>
            <a:ext cx="27424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450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3472601" y="4135389"/>
            <a:ext cx="1933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600" b="1" dirty="0">
                <a:solidFill>
                  <a:srgbClr val="320CD6"/>
                </a:solidFill>
                <a:latin typeface="Aero Matics Light" panose="020B0303060101010101" pitchFamily="34" charset="0"/>
              </a:rPr>
              <a:t>83</a:t>
            </a:r>
          </a:p>
        </p:txBody>
      </p:sp>
      <p:sp>
        <p:nvSpPr>
          <p:cNvPr id="10" name="Prostokąt 9"/>
          <p:cNvSpPr/>
          <p:nvPr/>
        </p:nvSpPr>
        <p:spPr>
          <a:xfrm>
            <a:off x="10515591" y="3212058"/>
            <a:ext cx="6768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Produkcja ponad 30</a:t>
            </a:r>
            <a:r>
              <a:rPr lang="pl-PL" sz="1800" b="1" dirty="0">
                <a:latin typeface="Titillium" pitchFamily="50" charset="-18"/>
              </a:rPr>
              <a:t> mln elementów</a:t>
            </a:r>
            <a:r>
              <a:rPr lang="pl-PL" sz="1800" dirty="0">
                <a:latin typeface="Titillium" pitchFamily="50" charset="-18"/>
              </a:rPr>
              <a:t> z EPP rocznie 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Przetwarzane </a:t>
            </a:r>
            <a:r>
              <a:rPr lang="pl-PL" sz="1800" b="1" dirty="0">
                <a:latin typeface="Titillium" pitchFamily="50" charset="-18"/>
              </a:rPr>
              <a:t>blisko 5000 ton</a:t>
            </a:r>
            <a:r>
              <a:rPr lang="pl-PL" sz="1800" dirty="0">
                <a:latin typeface="Titillium" pitchFamily="50" charset="-18"/>
              </a:rPr>
              <a:t> surowca rocznie 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Realizowanych </a:t>
            </a:r>
            <a:r>
              <a:rPr lang="pl-PL" sz="1800" b="1" dirty="0">
                <a:latin typeface="Titillium" pitchFamily="50" charset="-18"/>
              </a:rPr>
              <a:t>około 800 projektów seryjnych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9620173" y="5799105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1800" b="1" dirty="0">
                <a:latin typeface="Titillium" pitchFamily="50" charset="-18"/>
              </a:rPr>
              <a:t>4</a:t>
            </a:r>
            <a:r>
              <a:rPr lang="pl-PL" sz="1800" dirty="0">
                <a:latin typeface="Titillium" pitchFamily="50" charset="-18"/>
              </a:rPr>
              <a:t> nowoczesne </a:t>
            </a:r>
            <a:r>
              <a:rPr lang="pl-PL" sz="1800" b="1" dirty="0">
                <a:latin typeface="Titillium" pitchFamily="50" charset="-18"/>
              </a:rPr>
              <a:t>zakłady</a:t>
            </a:r>
            <a:r>
              <a:rPr lang="pl-PL" sz="1800" dirty="0">
                <a:latin typeface="Titillium" pitchFamily="50" charset="-18"/>
              </a:rPr>
              <a:t> produkcyjne z </a:t>
            </a:r>
            <a:r>
              <a:rPr lang="pl-PL" sz="1800" b="1" dirty="0">
                <a:latin typeface="Titillium" pitchFamily="50" charset="-18"/>
              </a:rPr>
              <a:t>83 maszynami</a:t>
            </a:r>
            <a:r>
              <a:rPr lang="pl-PL" sz="1800" dirty="0">
                <a:latin typeface="Titillium" pitchFamily="50" charset="-18"/>
              </a:rPr>
              <a:t> z identycznym profilem produkcyjnym</a:t>
            </a:r>
          </a:p>
          <a:p>
            <a:pPr marL="306193" algn="r">
              <a:buClr>
                <a:srgbClr val="C00000"/>
              </a:buClr>
            </a:pPr>
            <a:r>
              <a:rPr lang="pl-PL" sz="1800" dirty="0">
                <a:latin typeface="Titillium" pitchFamily="50" charset="-18"/>
              </a:rPr>
              <a:t> Zatrudnienie 450</a:t>
            </a:r>
            <a:r>
              <a:rPr lang="pl-PL" sz="1800" b="1" dirty="0">
                <a:latin typeface="Titillium" pitchFamily="50" charset="-18"/>
              </a:rPr>
              <a:t> pracowników</a:t>
            </a:r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64568"/>
              </p:ext>
            </p:extLst>
          </p:nvPr>
        </p:nvGraphicFramePr>
        <p:xfrm>
          <a:off x="936675" y="2263180"/>
          <a:ext cx="8064896" cy="5638200"/>
        </p:xfrm>
        <a:graphic>
          <a:graphicData uri="http://schemas.openxmlformats.org/drawingml/2006/table">
            <a:tbl>
              <a:tblPr firstRow="1" bandRow="1">
                <a:effectLst/>
                <a:tableStyleId>{073A0DAA-6AF3-43AB-8588-CEC1D06C72B9}</a:tableStyleId>
              </a:tblPr>
              <a:tblGrid>
                <a:gridCol w="34433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8584">
                <a:tc>
                  <a:txBody>
                    <a:bodyPr/>
                    <a:lstStyle/>
                    <a:p>
                      <a:pPr algn="ctr"/>
                      <a:endParaRPr lang="pl-PL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2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Rok powstania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2016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Pozycja rynkowa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Titillium" pitchFamily="50" charset="-18"/>
                        </a:rPr>
                        <a:t>#1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z  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25%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udziałem w rynku</a:t>
                      </a:r>
                      <a:endParaRPr lang="pl-PL" sz="2000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9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Zakłady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produkcyjne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latin typeface="Titillium" pitchFamily="50" charset="-18"/>
                        </a:rPr>
                        <a:t>4 zakłady 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o łącznej powierzchni </a:t>
                      </a:r>
                    </a:p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baseline="0" dirty="0">
                          <a:latin typeface="Titillium" pitchFamily="50" charset="-18"/>
                        </a:rPr>
                        <a:t>40</a:t>
                      </a:r>
                      <a:r>
                        <a:rPr lang="pl-PL" sz="2000" b="1" dirty="0">
                          <a:latin typeface="Titillium" pitchFamily="50" charset="-18"/>
                        </a:rPr>
                        <a:t> 000 m²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036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Ilość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przetwarzanego surowca (EPP)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u="sng" dirty="0">
                          <a:latin typeface="Titillium" pitchFamily="50" charset="-18"/>
                        </a:rPr>
                        <a:t>Ok.</a:t>
                      </a:r>
                      <a:r>
                        <a:rPr lang="pl-PL" sz="2000" u="sng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 5000 ton</a:t>
                      </a:r>
                      <a:r>
                        <a:rPr lang="pl-PL" sz="2000" u="sng" baseline="0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 rocznie</a:t>
                      </a:r>
                      <a:r>
                        <a:rPr lang="pl-PL" sz="2000" u="sng" baseline="0" dirty="0">
                          <a:latin typeface="Titillium" pitchFamily="50" charset="-18"/>
                        </a:rPr>
                        <a:t>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3236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Liczba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maszyn, tryb pracy 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solidFill>
                            <a:schemeClr val="tx1"/>
                          </a:solidFill>
                          <a:latin typeface="Titillium" pitchFamily="50" charset="-18"/>
                        </a:rPr>
                        <a:t>83 (24/7 oraz 24/5)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044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Specjalizacja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ok.</a:t>
                      </a:r>
                      <a:r>
                        <a:rPr lang="pl-PL" sz="2000" baseline="0" dirty="0">
                          <a:latin typeface="Titillium" pitchFamily="50" charset="-18"/>
                        </a:rPr>
                        <a:t> 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95</a:t>
                      </a:r>
                      <a:r>
                        <a:rPr lang="pl-PL" sz="2000" b="1" dirty="0">
                          <a:latin typeface="Titillium" pitchFamily="50" charset="-18"/>
                        </a:rPr>
                        <a:t>% motoryzacja</a:t>
                      </a:r>
                      <a:endParaRPr lang="pl-PL" sz="2000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0177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Najważniejsi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klienci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>
                          <a:latin typeface="Titillium" pitchFamily="50" charset="-18"/>
                        </a:rPr>
                        <a:t>Volkswagen,</a:t>
                      </a:r>
                      <a:r>
                        <a:rPr lang="pl-PL" sz="2000" b="1" baseline="0" dirty="0">
                          <a:latin typeface="Titillium" pitchFamily="50" charset="-18"/>
                        </a:rPr>
                        <a:t> Jaguar Land Rover, BMW, Ford, Audi, Yanfeng Automotive Interiors, Lear Corporation, </a:t>
                      </a:r>
                      <a:r>
                        <a:rPr lang="pl-PL" sz="2000" b="1" baseline="0" dirty="0" err="1">
                          <a:latin typeface="Titillium" pitchFamily="50" charset="-18"/>
                        </a:rPr>
                        <a:t>Adient</a:t>
                      </a:r>
                      <a:endParaRPr lang="pl-PL" sz="2000" b="1" dirty="0"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0442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Zatrudnienie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dirty="0">
                          <a:latin typeface="Titillium" pitchFamily="50" charset="-18"/>
                        </a:rPr>
                        <a:t>450 pracowników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8044">
                <a:tc>
                  <a:txBody>
                    <a:bodyPr/>
                    <a:lstStyle/>
                    <a:p>
                      <a:pPr algn="r"/>
                      <a:r>
                        <a:rPr lang="pl-PL" sz="2000" b="1" dirty="0">
                          <a:latin typeface="Titillium" pitchFamily="50" charset="-18"/>
                        </a:rPr>
                        <a:t>Surowiec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63302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własny surowiec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 pod marką FAWO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  <a:cs typeface="Arial"/>
                        </a:rPr>
                        <a:t>®</a:t>
                      </a:r>
                      <a:r>
                        <a:rPr lang="pl-PL" sz="2000" b="1" baseline="0" dirty="0">
                          <a:solidFill>
                            <a:srgbClr val="FF0000"/>
                          </a:solidFill>
                          <a:latin typeface="Titillium" pitchFamily="50" charset="-18"/>
                        </a:rPr>
                        <a:t>CEL</a:t>
                      </a:r>
                      <a:endParaRPr lang="pl-PL" sz="2000" b="1" dirty="0">
                        <a:solidFill>
                          <a:srgbClr val="FF0000"/>
                        </a:solidFill>
                        <a:latin typeface="Titillium" pitchFamily="50" charset="-18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Prostokąt 20"/>
          <p:cNvSpPr/>
          <p:nvPr/>
        </p:nvSpPr>
        <p:spPr>
          <a:xfrm>
            <a:off x="9292122" y="7264831"/>
            <a:ext cx="39579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Certyfikaty</a:t>
            </a:r>
          </a:p>
          <a:p>
            <a:pPr marL="306193" lvl="0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ISO 9001, </a:t>
            </a:r>
            <a:r>
              <a:rPr lang="pl-PL" sz="1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IATF</a:t>
            </a:r>
            <a:r>
              <a:rPr lang="pl-PL" sz="1600" dirty="0">
                <a:latin typeface="Titillium" pitchFamily="50" charset="-18"/>
              </a:rPr>
              <a:t>, ISO 14001, </a:t>
            </a:r>
            <a:br>
              <a:rPr lang="pl-PL" sz="1600" dirty="0">
                <a:latin typeface="Titillium" pitchFamily="50" charset="-18"/>
              </a:rPr>
            </a:br>
            <a:r>
              <a:rPr lang="pl-PL" sz="1600" dirty="0">
                <a:latin typeface="Titillium" pitchFamily="50" charset="-18"/>
              </a:rPr>
              <a:t>China Compulsory Certificate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11953900" y="7264831"/>
            <a:ext cx="53285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Status preferowanego </a:t>
            </a:r>
          </a:p>
          <a:p>
            <a:pPr marL="306193" algn="r">
              <a:buClr>
                <a:srgbClr val="C00000"/>
              </a:buClr>
            </a:pPr>
            <a:r>
              <a:rPr lang="pl-PL" sz="2400" b="1" dirty="0">
                <a:solidFill>
                  <a:srgbClr val="0000FF"/>
                </a:solidFill>
                <a:latin typeface="Titillium" pitchFamily="50" charset="-18"/>
              </a:rPr>
              <a:t>dostawcy </a:t>
            </a:r>
          </a:p>
          <a:p>
            <a:pPr marL="306193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Jaguar Land Rover</a:t>
            </a:r>
          </a:p>
          <a:p>
            <a:pPr marL="306193" algn="r">
              <a:buClr>
                <a:srgbClr val="C00000"/>
              </a:buClr>
            </a:pPr>
            <a:r>
              <a:rPr lang="pl-PL" sz="1600" dirty="0">
                <a:latin typeface="Titillium" pitchFamily="50" charset="-18"/>
              </a:rPr>
              <a:t>Volkswagen, Ford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568708622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D:\IZOBLOK\BeeProduction\zdjęcia_produkcja_IB\_PTR57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5" y="2887497"/>
            <a:ext cx="3532156" cy="235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IZOBLOK\BeeProduction\zdjęcia_produkcja_IB\_PTR5522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2888737"/>
            <a:ext cx="3541135" cy="236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D:\IZOBLOK\BeeProduction\zdjęcia_produkcja_IB\_PTR5938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075" y="5473705"/>
            <a:ext cx="3510001" cy="234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IZOBLOK\BeeProduction\zdjęcia_produkcja_IB\_PTR59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35" y="5463294"/>
            <a:ext cx="3512108" cy="234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970" y="5474573"/>
            <a:ext cx="3541135" cy="237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576635" y="534988"/>
            <a:ext cx="6552728" cy="1492710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409" y="5473705"/>
            <a:ext cx="3511600" cy="236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971" y="2914029"/>
            <a:ext cx="3541135" cy="233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8878" y="722033"/>
            <a:ext cx="5761219" cy="197003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6027" y="722033"/>
            <a:ext cx="3243353" cy="197003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5408" y="2914029"/>
            <a:ext cx="3511600" cy="233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03801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48643" y="5215514"/>
            <a:ext cx="2775720" cy="3108537"/>
          </a:xfrm>
          <a:prstGeom prst="rect">
            <a:avLst/>
          </a:prstGeom>
        </p:spPr>
        <p:txBody>
          <a:bodyPr wrap="square" lIns="91433" tIns="45717" rIns="91433" bIns="45717">
            <a:spAutoFit/>
          </a:bodyPr>
          <a:lstStyle/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Belgi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a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Braz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ylia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Chech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Chin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Franc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ja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Hiszpania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I</a:t>
            </a:r>
            <a:r>
              <a:rPr lang="en-GB" sz="2800" dirty="0">
                <a:solidFill>
                  <a:srgbClr val="00009E"/>
                </a:solidFill>
                <a:latin typeface="Titilium"/>
              </a:rPr>
              <a:t>ndi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e</a:t>
            </a:r>
            <a:r>
              <a:rPr lang="en-GB" sz="2800" dirty="0">
                <a:solidFill>
                  <a:srgbClr val="00009E"/>
                </a:solidFill>
                <a:latin typeface="Titilium"/>
              </a:rPr>
              <a:t> </a:t>
            </a:r>
            <a:endParaRPr lang="pl-PL" sz="2800" dirty="0">
              <a:solidFill>
                <a:srgbClr val="00009E"/>
              </a:solidFill>
              <a:latin typeface="Titilium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096915" y="5215508"/>
            <a:ext cx="36062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Niemcy</a:t>
            </a:r>
          </a:p>
          <a:p>
            <a:r>
              <a:rPr lang="en-GB" sz="2800" dirty="0">
                <a:solidFill>
                  <a:srgbClr val="00009E"/>
                </a:solidFill>
                <a:latin typeface="Titilium"/>
              </a:rPr>
              <a:t>Me</a:t>
            </a:r>
            <a:r>
              <a:rPr lang="pl-PL" sz="2800" dirty="0">
                <a:solidFill>
                  <a:srgbClr val="00009E"/>
                </a:solidFill>
                <a:latin typeface="Titilium"/>
              </a:rPr>
              <a:t>ksyk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Słowacja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Tajlandia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USA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Wielka Brytania</a:t>
            </a:r>
          </a:p>
          <a:p>
            <a:r>
              <a:rPr lang="pl-PL" sz="2800" dirty="0">
                <a:solidFill>
                  <a:srgbClr val="00009E"/>
                </a:solidFill>
                <a:latin typeface="Titilium"/>
              </a:rPr>
              <a:t>Włochy</a:t>
            </a:r>
          </a:p>
          <a:p>
            <a:endParaRPr lang="pl-PL" sz="2800" dirty="0">
              <a:solidFill>
                <a:srgbClr val="00009E"/>
              </a:solidFill>
              <a:latin typeface="Titilium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76635" y="534988"/>
            <a:ext cx="6552728" cy="2046708"/>
          </a:xfrm>
          <a:prstGeom prst="rect">
            <a:avLst/>
          </a:prstGeom>
          <a:ln>
            <a:noFill/>
          </a:ln>
        </p:spPr>
        <p:txBody>
          <a:bodyPr wrap="square" lIns="91433" tIns="45717" rIns="91433" bIns="45717">
            <a:spAutoFit/>
          </a:bodyPr>
          <a:lstStyle/>
          <a:p>
            <a:r>
              <a:rPr lang="pl-PL" sz="39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Grupa IZOBLOK</a:t>
            </a:r>
          </a:p>
          <a:p>
            <a:r>
              <a:rPr lang="pl-PL" sz="5200" spc="150" dirty="0">
                <a:solidFill>
                  <a:schemeClr val="tx1">
                    <a:lumMod val="50000"/>
                    <a:lumOff val="50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Kluczowe informacje</a:t>
            </a:r>
          </a:p>
          <a:p>
            <a:r>
              <a:rPr lang="pl-PL" sz="3600" spc="150" dirty="0">
                <a:solidFill>
                  <a:schemeClr val="bg1">
                    <a:lumMod val="65000"/>
                  </a:schemeClr>
                </a:solidFill>
                <a:latin typeface="Titillium" pitchFamily="50" charset="-18"/>
                <a:cs typeface="Helvetica" panose="020B0604020202020204" pitchFamily="34" charset="0"/>
              </a:rPr>
              <a:t>Obecność rynkowa</a:t>
            </a:r>
          </a:p>
        </p:txBody>
      </p:sp>
    </p:spTree>
    <p:extLst>
      <p:ext uri="{BB962C8B-B14F-4D97-AF65-F5344CB8AC3E}">
        <p14:creationId xmlns:p14="http://schemas.microsoft.com/office/powerpoint/2010/main" val="4224167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18516</TotalTime>
  <Words>1004</Words>
  <Application>Microsoft Office PowerPoint</Application>
  <PresentationFormat>Niestandardowy</PresentationFormat>
  <Paragraphs>400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6" baseType="lpstr">
      <vt:lpstr>Aero Matics</vt:lpstr>
      <vt:lpstr>Aero Matics Light</vt:lpstr>
      <vt:lpstr>Arial</vt:lpstr>
      <vt:lpstr>Calibri</vt:lpstr>
      <vt:lpstr>DINPro</vt:lpstr>
      <vt:lpstr>Titilium</vt:lpstr>
      <vt:lpstr>TitiliumText22l</vt:lpstr>
      <vt:lpstr>Titillium</vt:lpstr>
      <vt:lpstr>Titillium Lt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Dagmara Tymkow</dc:creator>
  <cp:lastModifiedBy>Anna Sypek</cp:lastModifiedBy>
  <cp:revision>578</cp:revision>
  <cp:lastPrinted>2017-01-20T13:35:19Z</cp:lastPrinted>
  <dcterms:created xsi:type="dcterms:W3CDTF">2014-11-01T11:14:55Z</dcterms:created>
  <dcterms:modified xsi:type="dcterms:W3CDTF">2020-05-05T10:03:37Z</dcterms:modified>
</cp:coreProperties>
</file>